
<file path=[Content_Types].xml><?xml version="1.0" encoding="utf-8"?>
<Types xmlns="http://schemas.openxmlformats.org/package/2006/content-types">
  <Override PartName="/ppt/slideMasters/slideMaster3.xml" ContentType="application/vnd.openxmlformats-officedocument.presentationml.slideMaster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5.xml" ContentType="application/vnd.openxmlformats-officedocument.theme+xml"/>
  <Override PartName="/ppt/notesSlides/notesSlide2.xml" ContentType="application/vnd.openxmlformats-officedocument.presentationml.notesSlide+xml"/>
  <Default Extension="svg" ContentType="image/svg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Default Extension="wdp" ContentType="image/vnd.ms-photo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slideLayouts/slideLayout16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  <p:sldMasterId id="2147483678" r:id="rId2"/>
    <p:sldMasterId id="2147483685" r:id="rId3"/>
  </p:sldMasterIdLst>
  <p:notesMasterIdLst>
    <p:notesMasterId r:id="rId19"/>
  </p:notesMasterIdLst>
  <p:handoutMasterIdLst>
    <p:handoutMasterId r:id="rId20"/>
  </p:handoutMasterIdLst>
  <p:sldIdLst>
    <p:sldId id="286" r:id="rId4"/>
    <p:sldId id="289" r:id="rId5"/>
    <p:sldId id="287" r:id="rId6"/>
    <p:sldId id="288" r:id="rId7"/>
    <p:sldId id="381" r:id="rId8"/>
    <p:sldId id="383" r:id="rId9"/>
    <p:sldId id="382" r:id="rId10"/>
    <p:sldId id="373" r:id="rId11"/>
    <p:sldId id="378" r:id="rId12"/>
    <p:sldId id="374" r:id="rId13"/>
    <p:sldId id="376" r:id="rId14"/>
    <p:sldId id="371" r:id="rId15"/>
    <p:sldId id="384" r:id="rId16"/>
    <p:sldId id="380" r:id="rId17"/>
    <p:sldId id="327" r:id="rId18"/>
  </p:sldIdLst>
  <p:sldSz cx="18288000" cy="10287000"/>
  <p:notesSz cx="6858000" cy="9144000"/>
  <p:embeddedFontLst>
    <p:embeddedFont>
      <p:font typeface="Calibri" pitchFamily="34" charset="0"/>
      <p:regular r:id="rId21"/>
      <p:bold r:id="rId22"/>
      <p:italic r:id="rId23"/>
      <p:boldItalic r:id="rId24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000000"/>
    <a:srgbClr val="080808"/>
    <a:srgbClr val="333333"/>
    <a:srgbClr val="B2B2B2"/>
    <a:srgbClr val="1C1C1C"/>
    <a:srgbClr val="E6E6E6"/>
    <a:srgbClr val="EAEAEA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441" autoAdjust="0"/>
    <p:restoredTop sz="80585" autoAdjust="0"/>
  </p:normalViewPr>
  <p:slideViewPr>
    <p:cSldViewPr snapToGrid="0">
      <p:cViewPr varScale="1">
        <p:scale>
          <a:sx n="62" d="100"/>
          <a:sy n="62" d="100"/>
        </p:scale>
        <p:origin x="-1032" y="-78"/>
      </p:cViewPr>
      <p:guideLst>
        <p:guide orient="horz" pos="3240"/>
        <p:guide pos="57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2988" y="90"/>
      </p:cViewPr>
      <p:guideLst/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font" Target="fonts/font1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4.fntdata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3.fntdata"/><Relationship Id="rId28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2.fntdata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xmlns="" id="{503C50CD-6622-43E6-8ABB-EA2A4D8B67D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8B6AE3F2-1D2B-4962-A10B-D11AEC331DE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858243-2634-428B-82C2-A2A948AED1F9}" type="datetimeFigureOut">
              <a:rPr lang="en-GB" smtClean="0"/>
              <a:pPr/>
              <a:t>09/01/2019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B3ADA75D-9063-4927-8885-5E64EBDD11E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3A54EBAD-D694-4685-807F-849CA43C23B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C2768E-0671-4F55-BB20-D06E9947B77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xmlns="" val="12535361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32C1A0-6528-48BC-8FEA-CC6A368A4F95}" type="datetimeFigureOut">
              <a:rPr lang="en-GB" smtClean="0"/>
              <a:pPr/>
              <a:t>09/01/2019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87244F-B1C0-4292-82D8-68F5671E504E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xmlns="" val="8754693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87244F-B1C0-4292-82D8-68F5671E504E}" type="slidenum">
              <a:rPr lang="en-GB" smtClean="0"/>
              <a:pPr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xmlns="" val="38766287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87244F-B1C0-4292-82D8-68F5671E504E}" type="slidenum">
              <a:rPr lang="en-GB" smtClean="0"/>
              <a:pPr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xmlns="" val="13952781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Game jams are an important part of the Sumo culture. Held twice a year they give developers chance to stretch their creative wings, free from project constraints, to explore new &amp; interesting ideas.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87244F-B1C0-4292-82D8-68F5671E504E}" type="slidenum">
              <a:rPr lang="en-GB" smtClean="0"/>
              <a:pPr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xmlns="" val="42792744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Design by abstraction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87244F-B1C0-4292-82D8-68F5671E504E}" type="slidenum">
              <a:rPr lang="en-GB" smtClean="0"/>
              <a:pPr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xmlns="" val="22804085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17417" y="2660073"/>
            <a:ext cx="16653164" cy="1136072"/>
          </a:xfrm>
        </p:spPr>
        <p:txBody>
          <a:bodyPr anchor="t"/>
          <a:lstStyle>
            <a:lvl1pPr algn="l">
              <a:defRPr sz="9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7418" y="3796146"/>
            <a:ext cx="16653164" cy="637309"/>
          </a:xfrm>
        </p:spPr>
        <p:txBody>
          <a:bodyPr/>
          <a:lstStyle>
            <a:lvl1pPr marL="0" indent="0" algn="l">
              <a:buNone/>
              <a:defRPr sz="3600"/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F93124F0-2044-4C79-8E77-09DDC5981572}"/>
              </a:ext>
            </a:extLst>
          </p:cNvPr>
          <p:cNvSpPr txBox="1"/>
          <p:nvPr userDrawn="1"/>
        </p:nvSpPr>
        <p:spPr>
          <a:xfrm>
            <a:off x="728663" y="9486895"/>
            <a:ext cx="61864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0" kern="1200" dirty="0">
                <a:solidFill>
                  <a:schemeClr val="bg1"/>
                </a:solidFill>
                <a:effectLst/>
                <a:latin typeface="D-DIN Condensed" panose="020B0506030202030204" pitchFamily="34" charset="0"/>
                <a:ea typeface="+mn-ea"/>
                <a:cs typeface="+mn-cs"/>
              </a:rPr>
              <a:t>© 2018 SUMO DIGITAL</a:t>
            </a:r>
            <a:endParaRPr lang="en-GB" sz="1600" b="0" dirty="0">
              <a:solidFill>
                <a:schemeClr val="bg1"/>
              </a:solidFill>
              <a:latin typeface="D-DIN Condensed" panose="020B0506030202030204" pitchFamily="34" charset="0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xmlns="" id="{AA2385DA-204A-46A2-AEA3-D266DA7AC85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67313" y="7375179"/>
            <a:ext cx="16753374" cy="2097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7695857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93527" y="547689"/>
            <a:ext cx="17212581" cy="94276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95F4B4A3-B5B7-456D-8BC8-21CBABC8EFA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04000" y="1490449"/>
            <a:ext cx="17212582" cy="7938629"/>
          </a:xfrm>
        </p:spPr>
        <p:txBody>
          <a:bodyPr/>
          <a:lstStyle>
            <a:lvl1pPr marL="0" indent="0">
              <a:buNone/>
              <a:defRPr/>
            </a:lvl1pPr>
            <a:lvl2pPr marL="685800" indent="0">
              <a:buNone/>
              <a:defRPr/>
            </a:lvl2pPr>
            <a:lvl3pPr marL="1371600" indent="0">
              <a:buNone/>
              <a:defRPr/>
            </a:lvl3pPr>
            <a:lvl4pPr marL="2057400" indent="0">
              <a:buNone/>
              <a:defRPr/>
            </a:lvl4pPr>
            <a:lvl5pPr marL="27432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xmlns="" val="10597691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xt  &amp; 1Pic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9">
            <a:extLst>
              <a:ext uri="{FF2B5EF4-FFF2-40B4-BE49-F238E27FC236}">
                <a16:creationId xmlns:a16="http://schemas.microsoft.com/office/drawing/2014/main" xmlns="" id="{DA202159-306C-484C-9436-8CBE5E3E7A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8043" y="1524000"/>
            <a:ext cx="9961275" cy="8215312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xmlns="" id="{8386C5A6-2C41-470A-AB0D-7108D082EAC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8763" y="547689"/>
            <a:ext cx="9961275" cy="97631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xmlns="" id="{B111955E-F0E5-4FF0-A5FB-4FF4120A516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460038" y="547688"/>
            <a:ext cx="7329487" cy="9191625"/>
          </a:xfrm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xmlns="" val="11528659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xt &amp; 2Pic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98763" y="547689"/>
            <a:ext cx="17207345" cy="94276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xmlns="" id="{56094E33-225F-4698-9D18-5D52409881E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8043" y="1504305"/>
            <a:ext cx="17207345" cy="3150824"/>
          </a:xfrm>
        </p:spPr>
        <p:txBody>
          <a:bodyPr/>
          <a:lstStyle>
            <a:lvl1pPr marL="0" indent="0">
              <a:buNone/>
              <a:defRPr/>
            </a:lvl1pPr>
            <a:lvl2pPr marL="685800" indent="0">
              <a:buNone/>
              <a:defRPr/>
            </a:lvl2pPr>
            <a:lvl3pPr marL="1371600" indent="0">
              <a:buNone/>
              <a:defRPr/>
            </a:lvl3pPr>
            <a:lvl4pPr marL="2057400" indent="0">
              <a:buNone/>
              <a:defRPr/>
            </a:lvl4pPr>
            <a:lvl5pPr marL="27432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6EF69E47-7CF1-4942-9093-D9323DEB472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98475" y="4669560"/>
            <a:ext cx="8232484" cy="4432876"/>
          </a:xfrm>
        </p:spPr>
        <p:txBody>
          <a:bodyPr/>
          <a:lstStyle/>
          <a:p>
            <a:endParaRPr lang="en-GB"/>
          </a:p>
        </p:txBody>
      </p:sp>
      <p:sp>
        <p:nvSpPr>
          <p:cNvPr id="12" name="Picture Placeholder 9">
            <a:extLst>
              <a:ext uri="{FF2B5EF4-FFF2-40B4-BE49-F238E27FC236}">
                <a16:creationId xmlns:a16="http://schemas.microsoft.com/office/drawing/2014/main" xmlns="" id="{58FF20AA-7333-4AED-B713-3DCD95E154B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476221" y="4669560"/>
            <a:ext cx="8232484" cy="4432876"/>
          </a:xfrm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xmlns="" val="1759661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3Pic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xmlns="" id="{071D9979-D115-4B17-B29E-69C9A4C553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8763" y="547689"/>
            <a:ext cx="17207345" cy="94276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xmlns="" id="{3578B18E-4BE5-4660-9FE7-DB92F49C3F3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8043" y="1504305"/>
            <a:ext cx="17207345" cy="3150824"/>
          </a:xfrm>
        </p:spPr>
        <p:txBody>
          <a:bodyPr/>
          <a:lstStyle>
            <a:lvl1pPr marL="0" indent="0">
              <a:buNone/>
              <a:defRPr/>
            </a:lvl1pPr>
            <a:lvl2pPr marL="685800" indent="0">
              <a:buNone/>
              <a:defRPr/>
            </a:lvl2pPr>
            <a:lvl3pPr marL="1371600" indent="0">
              <a:buNone/>
              <a:defRPr/>
            </a:lvl3pPr>
            <a:lvl4pPr marL="2057400" indent="0">
              <a:buNone/>
              <a:defRPr/>
            </a:lvl4pPr>
            <a:lvl5pPr marL="27432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2" name="Picture Placeholder 9">
            <a:extLst>
              <a:ext uri="{FF2B5EF4-FFF2-40B4-BE49-F238E27FC236}">
                <a16:creationId xmlns:a16="http://schemas.microsoft.com/office/drawing/2014/main" xmlns="" id="{90ADE99B-02F7-4599-8F20-5EC068A4E84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98043" y="4669561"/>
            <a:ext cx="5633765" cy="3033566"/>
          </a:xfrm>
        </p:spPr>
        <p:txBody>
          <a:bodyPr/>
          <a:lstStyle/>
          <a:p>
            <a:endParaRPr lang="en-GB"/>
          </a:p>
        </p:txBody>
      </p:sp>
      <p:sp>
        <p:nvSpPr>
          <p:cNvPr id="13" name="Picture Placeholder 9">
            <a:extLst>
              <a:ext uri="{FF2B5EF4-FFF2-40B4-BE49-F238E27FC236}">
                <a16:creationId xmlns:a16="http://schemas.microsoft.com/office/drawing/2014/main" xmlns="" id="{5A388D3C-7072-4F55-84F8-93587FFAB34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298068" y="4669561"/>
            <a:ext cx="5633765" cy="3033566"/>
          </a:xfrm>
        </p:spPr>
        <p:txBody>
          <a:bodyPr/>
          <a:lstStyle/>
          <a:p>
            <a:endParaRPr lang="en-GB"/>
          </a:p>
        </p:txBody>
      </p:sp>
      <p:sp>
        <p:nvSpPr>
          <p:cNvPr id="14" name="Picture Placeholder 9">
            <a:extLst>
              <a:ext uri="{FF2B5EF4-FFF2-40B4-BE49-F238E27FC236}">
                <a16:creationId xmlns:a16="http://schemas.microsoft.com/office/drawing/2014/main" xmlns="" id="{1B84C966-7AF6-47E9-AE97-362E8836882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2071623" y="4669561"/>
            <a:ext cx="5633765" cy="3033566"/>
          </a:xfrm>
        </p:spPr>
        <p:txBody>
          <a:bodyPr/>
          <a:lstStyle/>
          <a:p>
            <a:endParaRPr lang="en-GB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2DDD03F0-5238-4944-8D99-9C3D48F24A0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8475" y="7841673"/>
            <a:ext cx="5659803" cy="1399309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pPr lvl="0"/>
            <a:r>
              <a:rPr lang="en-US" dirty="0"/>
              <a:t>Picture Text</a:t>
            </a:r>
            <a:endParaRPr lang="en-GB" dirty="0"/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xmlns="" id="{9494F322-84D6-404E-9577-34C7E1C25D5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85048" y="7841673"/>
            <a:ext cx="5659803" cy="1399309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pPr lvl="0"/>
            <a:r>
              <a:rPr lang="en-US" dirty="0"/>
              <a:t>Picture Text</a:t>
            </a:r>
            <a:endParaRPr lang="en-GB" dirty="0"/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xmlns="" id="{A0990813-074A-4046-9D01-C7CB7D25404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2071621" y="7841672"/>
            <a:ext cx="5659803" cy="1399309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pPr lvl="0"/>
            <a:r>
              <a:rPr lang="en-US" dirty="0"/>
              <a:t>Picture Text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xmlns="" val="29874820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Pic with text overlay WHIT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xmlns="" id="{A4257326-BEB0-464A-8C8C-DBF0179A917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" y="0"/>
            <a:ext cx="18288000" cy="10287000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6F4AAECE-28F4-4432-B409-8FF0DBA03C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5853976"/>
            <a:ext cx="18287999" cy="998181"/>
          </a:xfrm>
          <a:solidFill>
            <a:schemeClr val="tx1">
              <a:lumMod val="85000"/>
              <a:lumOff val="15000"/>
              <a:alpha val="70000"/>
            </a:schemeClr>
          </a:solidFill>
        </p:spPr>
        <p:txBody>
          <a:bodyPr lIns="7200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xmlns="" id="{AB030499-BDD8-4F00-8BC5-451FD0AEF2B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0" y="6852157"/>
            <a:ext cx="18287999" cy="3150825"/>
          </a:xfrm>
          <a:solidFill>
            <a:schemeClr val="tx1">
              <a:lumMod val="85000"/>
              <a:lumOff val="15000"/>
              <a:alpha val="70000"/>
            </a:schemeClr>
          </a:solidFill>
        </p:spPr>
        <p:txBody>
          <a:bodyPr lIns="720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685800" indent="0">
              <a:buNone/>
              <a:defRPr>
                <a:solidFill>
                  <a:schemeClr val="bg1"/>
                </a:solidFill>
              </a:defRPr>
            </a:lvl2pPr>
            <a:lvl3pPr marL="1371600" indent="0">
              <a:buNone/>
              <a:defRPr>
                <a:solidFill>
                  <a:schemeClr val="bg1"/>
                </a:solidFill>
              </a:defRPr>
            </a:lvl3pPr>
            <a:lvl4pPr marL="2057400" indent="0">
              <a:buNone/>
              <a:defRPr>
                <a:solidFill>
                  <a:schemeClr val="bg1"/>
                </a:solidFill>
              </a:defRPr>
            </a:lvl4pPr>
            <a:lvl5pPr marL="27432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xmlns="" val="137904727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17417" y="2660073"/>
            <a:ext cx="16653164" cy="1136072"/>
          </a:xfrm>
        </p:spPr>
        <p:txBody>
          <a:bodyPr anchor="t"/>
          <a:lstStyle>
            <a:lvl1pPr algn="l">
              <a:defRPr sz="9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7418" y="3796146"/>
            <a:ext cx="16653164" cy="637309"/>
          </a:xfrm>
        </p:spPr>
        <p:txBody>
          <a:bodyPr/>
          <a:lstStyle>
            <a:lvl1pPr marL="0" indent="0" algn="l">
              <a:buNone/>
              <a:defRPr sz="3600"/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D69C8007-4884-4E3C-83F1-DF6821DC4A55}"/>
              </a:ext>
            </a:extLst>
          </p:cNvPr>
          <p:cNvSpPr txBox="1"/>
          <p:nvPr userDrawn="1"/>
        </p:nvSpPr>
        <p:spPr>
          <a:xfrm>
            <a:off x="728663" y="9486895"/>
            <a:ext cx="61864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0" kern="1200" dirty="0">
                <a:solidFill>
                  <a:schemeClr val="bg1"/>
                </a:solidFill>
                <a:effectLst/>
                <a:latin typeface="D-DIN Condensed" panose="020B0506030202030204" pitchFamily="34" charset="0"/>
                <a:ea typeface="+mn-ea"/>
                <a:cs typeface="+mn-cs"/>
              </a:rPr>
              <a:t>© 2018 SUMO DIGITAL</a:t>
            </a:r>
            <a:endParaRPr lang="en-GB" sz="1600" b="0" dirty="0">
              <a:solidFill>
                <a:schemeClr val="bg1"/>
              </a:solidFill>
              <a:latin typeface="D-DIN Condensed" panose="020B0506030202030204" pitchFamily="34" charset="0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xmlns="" id="{FC217DB4-9366-4F2D-9D89-0A5F41A4A05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67313" y="7375179"/>
            <a:ext cx="16753374" cy="2097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41725517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93527" y="547689"/>
            <a:ext cx="17212581" cy="94276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95F4B4A3-B5B7-456D-8BC8-21CBABC8EFA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04000" y="1490449"/>
            <a:ext cx="17212582" cy="7938629"/>
          </a:xfrm>
        </p:spPr>
        <p:txBody>
          <a:bodyPr/>
          <a:lstStyle>
            <a:lvl1pPr marL="0" indent="0">
              <a:buNone/>
              <a:defRPr/>
            </a:lvl1pPr>
            <a:lvl2pPr marL="685800" indent="0">
              <a:buNone/>
              <a:defRPr/>
            </a:lvl2pPr>
            <a:lvl3pPr marL="1371600" indent="0">
              <a:buNone/>
              <a:defRPr/>
            </a:lvl3pPr>
            <a:lvl4pPr marL="2057400" indent="0">
              <a:buNone/>
              <a:defRPr/>
            </a:lvl4pPr>
            <a:lvl5pPr marL="27432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xmlns="" val="7788825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xt  &amp; 1Pic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9">
            <a:extLst>
              <a:ext uri="{FF2B5EF4-FFF2-40B4-BE49-F238E27FC236}">
                <a16:creationId xmlns:a16="http://schemas.microsoft.com/office/drawing/2014/main" xmlns="" id="{DA202159-306C-484C-9436-8CBE5E3E7A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04001" y="1490400"/>
            <a:ext cx="9854438" cy="8215312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xmlns="" id="{8386C5A6-2C41-470A-AB0D-7108D082EAC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8764" y="547690"/>
            <a:ext cx="9854438" cy="90911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xmlns="" id="{B111955E-F0E5-4FF0-A5FB-4FF4120A516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460038" y="547688"/>
            <a:ext cx="7329487" cy="9191625"/>
          </a:xfrm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xmlns="" val="95550258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xt &amp; 2Pic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98763" y="547689"/>
            <a:ext cx="17207345" cy="94276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xmlns="" id="{56094E33-225F-4698-9D18-5D52409881E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04000" y="1490400"/>
            <a:ext cx="17207345" cy="3150824"/>
          </a:xfrm>
        </p:spPr>
        <p:txBody>
          <a:bodyPr/>
          <a:lstStyle>
            <a:lvl1pPr marL="0" indent="0">
              <a:buNone/>
              <a:defRPr/>
            </a:lvl1pPr>
            <a:lvl2pPr marL="685800" indent="0">
              <a:buNone/>
              <a:defRPr/>
            </a:lvl2pPr>
            <a:lvl3pPr marL="1371600" indent="0">
              <a:buNone/>
              <a:defRPr/>
            </a:lvl3pPr>
            <a:lvl4pPr marL="2057400" indent="0">
              <a:buNone/>
              <a:defRPr/>
            </a:lvl4pPr>
            <a:lvl5pPr marL="27432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6EF69E47-7CF1-4942-9093-D9323DEB472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98475" y="4669560"/>
            <a:ext cx="8232484" cy="4432876"/>
          </a:xfrm>
        </p:spPr>
        <p:txBody>
          <a:bodyPr/>
          <a:lstStyle/>
          <a:p>
            <a:endParaRPr lang="en-GB"/>
          </a:p>
        </p:txBody>
      </p:sp>
      <p:sp>
        <p:nvSpPr>
          <p:cNvPr id="12" name="Picture Placeholder 9">
            <a:extLst>
              <a:ext uri="{FF2B5EF4-FFF2-40B4-BE49-F238E27FC236}">
                <a16:creationId xmlns:a16="http://schemas.microsoft.com/office/drawing/2014/main" xmlns="" id="{58FF20AA-7333-4AED-B713-3DCD95E154B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476221" y="4669560"/>
            <a:ext cx="8232484" cy="4432876"/>
          </a:xfrm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xmlns="" val="405407996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3Pic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xmlns="" id="{071D9979-D115-4B17-B29E-69C9A4C553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8763" y="547689"/>
            <a:ext cx="17207345" cy="94276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xmlns="" id="{3578B18E-4BE5-4660-9FE7-DB92F49C3F3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8043" y="1504305"/>
            <a:ext cx="17207345" cy="3150824"/>
          </a:xfrm>
        </p:spPr>
        <p:txBody>
          <a:bodyPr/>
          <a:lstStyle>
            <a:lvl1pPr marL="0" indent="0">
              <a:buNone/>
              <a:defRPr/>
            </a:lvl1pPr>
            <a:lvl2pPr marL="685800" indent="0">
              <a:buNone/>
              <a:defRPr/>
            </a:lvl2pPr>
            <a:lvl3pPr marL="1371600" indent="0">
              <a:buNone/>
              <a:defRPr/>
            </a:lvl3pPr>
            <a:lvl4pPr marL="2057400" indent="0">
              <a:buNone/>
              <a:defRPr/>
            </a:lvl4pPr>
            <a:lvl5pPr marL="27432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2" name="Picture Placeholder 9">
            <a:extLst>
              <a:ext uri="{FF2B5EF4-FFF2-40B4-BE49-F238E27FC236}">
                <a16:creationId xmlns:a16="http://schemas.microsoft.com/office/drawing/2014/main" xmlns="" id="{90ADE99B-02F7-4599-8F20-5EC068A4E84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98043" y="4669561"/>
            <a:ext cx="5633765" cy="3033566"/>
          </a:xfrm>
        </p:spPr>
        <p:txBody>
          <a:bodyPr/>
          <a:lstStyle/>
          <a:p>
            <a:endParaRPr lang="en-GB"/>
          </a:p>
        </p:txBody>
      </p:sp>
      <p:sp>
        <p:nvSpPr>
          <p:cNvPr id="13" name="Picture Placeholder 9">
            <a:extLst>
              <a:ext uri="{FF2B5EF4-FFF2-40B4-BE49-F238E27FC236}">
                <a16:creationId xmlns:a16="http://schemas.microsoft.com/office/drawing/2014/main" xmlns="" id="{5A388D3C-7072-4F55-84F8-93587FFAB34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298068" y="4669561"/>
            <a:ext cx="5633765" cy="3033566"/>
          </a:xfrm>
        </p:spPr>
        <p:txBody>
          <a:bodyPr/>
          <a:lstStyle/>
          <a:p>
            <a:endParaRPr lang="en-GB"/>
          </a:p>
        </p:txBody>
      </p:sp>
      <p:sp>
        <p:nvSpPr>
          <p:cNvPr id="14" name="Picture Placeholder 9">
            <a:extLst>
              <a:ext uri="{FF2B5EF4-FFF2-40B4-BE49-F238E27FC236}">
                <a16:creationId xmlns:a16="http://schemas.microsoft.com/office/drawing/2014/main" xmlns="" id="{1B84C966-7AF6-47E9-AE97-362E8836882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2071623" y="4669561"/>
            <a:ext cx="5633765" cy="3033566"/>
          </a:xfrm>
        </p:spPr>
        <p:txBody>
          <a:bodyPr/>
          <a:lstStyle/>
          <a:p>
            <a:endParaRPr lang="en-GB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2DDD03F0-5238-4944-8D99-9C3D48F24A0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8475" y="7841673"/>
            <a:ext cx="5659803" cy="1399309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pPr lvl="0"/>
            <a:r>
              <a:rPr lang="en-US" dirty="0"/>
              <a:t>Picture Text</a:t>
            </a:r>
            <a:endParaRPr lang="en-GB" dirty="0"/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xmlns="" id="{9494F322-84D6-404E-9577-34C7E1C25D5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85048" y="7841673"/>
            <a:ext cx="5659803" cy="1399309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pPr lvl="0"/>
            <a:r>
              <a:rPr lang="en-US" dirty="0"/>
              <a:t>Picture Text</a:t>
            </a:r>
            <a:endParaRPr lang="en-GB" dirty="0"/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xmlns="" id="{A0990813-074A-4046-9D01-C7CB7D25404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2071621" y="7841672"/>
            <a:ext cx="5659803" cy="1399309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pPr lvl="0"/>
            <a:r>
              <a:rPr lang="en-US" dirty="0"/>
              <a:t>Picture Text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xmlns="" val="4692484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93527" y="547689"/>
            <a:ext cx="17212581" cy="94276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95F4B4A3-B5B7-456D-8BC8-21CBABC8EFA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04000" y="1490449"/>
            <a:ext cx="17212582" cy="7938629"/>
          </a:xfrm>
        </p:spPr>
        <p:txBody>
          <a:bodyPr/>
          <a:lstStyle>
            <a:lvl1pPr marL="0" indent="0">
              <a:buNone/>
              <a:defRPr/>
            </a:lvl1pPr>
            <a:lvl2pPr marL="685800" indent="0">
              <a:buNone/>
              <a:defRPr/>
            </a:lvl2pPr>
            <a:lvl3pPr marL="1371600" indent="0">
              <a:buNone/>
              <a:defRPr/>
            </a:lvl3pPr>
            <a:lvl4pPr marL="2057400" indent="0">
              <a:buNone/>
              <a:defRPr/>
            </a:lvl4pPr>
            <a:lvl5pPr marL="27432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xmlns="" val="245781504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Pic with text overlay GREY"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xmlns="" id="{A4257326-BEB0-464A-8C8C-DBF0179A917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8288000" cy="10287000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6F4AAECE-28F4-4432-B409-8FF0DBA03C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5853976"/>
            <a:ext cx="18287999" cy="998181"/>
          </a:xfrm>
          <a:solidFill>
            <a:schemeClr val="tx1">
              <a:lumMod val="85000"/>
              <a:lumOff val="15000"/>
              <a:alpha val="70000"/>
            </a:schemeClr>
          </a:solidFill>
        </p:spPr>
        <p:txBody>
          <a:bodyPr lIns="7200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xmlns="" id="{AB030499-BDD8-4F00-8BC5-451FD0AEF2B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0" y="6852157"/>
            <a:ext cx="18287999" cy="3150825"/>
          </a:xfrm>
          <a:solidFill>
            <a:schemeClr val="tx1">
              <a:lumMod val="85000"/>
              <a:lumOff val="15000"/>
              <a:alpha val="70000"/>
            </a:schemeClr>
          </a:solidFill>
        </p:spPr>
        <p:txBody>
          <a:bodyPr lIns="720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685800" indent="0">
              <a:buNone/>
              <a:defRPr>
                <a:solidFill>
                  <a:schemeClr val="bg1"/>
                </a:solidFill>
              </a:defRPr>
            </a:lvl2pPr>
            <a:lvl3pPr marL="1371600" indent="0">
              <a:buNone/>
              <a:defRPr>
                <a:solidFill>
                  <a:schemeClr val="bg1"/>
                </a:solidFill>
              </a:defRPr>
            </a:lvl3pPr>
            <a:lvl4pPr marL="2057400" indent="0">
              <a:buNone/>
              <a:defRPr>
                <a:solidFill>
                  <a:schemeClr val="bg1"/>
                </a:solidFill>
              </a:defRPr>
            </a:lvl4pPr>
            <a:lvl5pPr marL="27432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xmlns="" val="25570034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Page"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xmlns="" id="{A4257326-BEB0-464A-8C8C-DBF0179A917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8288000" cy="10287000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6F4AAECE-28F4-4432-B409-8FF0DBA03C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571750"/>
            <a:ext cx="18287999" cy="1351470"/>
          </a:xfrm>
          <a:noFill/>
        </p:spPr>
        <p:txBody>
          <a:bodyPr lIns="720000">
            <a:normAutofit/>
          </a:bodyPr>
          <a:lstStyle>
            <a:lvl1pPr>
              <a:defRPr lang="en-GB" sz="10000" dirty="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xmlns="" id="{AB030499-BDD8-4F00-8BC5-451FD0AEF2B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0" y="3951796"/>
            <a:ext cx="18287999" cy="3150825"/>
          </a:xfrm>
          <a:noFill/>
        </p:spPr>
        <p:txBody>
          <a:bodyPr lIns="720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685800" indent="0">
              <a:buNone/>
              <a:defRPr>
                <a:solidFill>
                  <a:schemeClr val="bg1"/>
                </a:solidFill>
              </a:defRPr>
            </a:lvl2pPr>
            <a:lvl3pPr marL="1371600" indent="0">
              <a:buNone/>
              <a:defRPr>
                <a:solidFill>
                  <a:schemeClr val="bg1"/>
                </a:solidFill>
              </a:defRPr>
            </a:lvl3pPr>
            <a:lvl4pPr marL="2057400" indent="0">
              <a:buNone/>
              <a:defRPr>
                <a:solidFill>
                  <a:schemeClr val="bg1"/>
                </a:solidFill>
              </a:defRPr>
            </a:lvl4pPr>
            <a:lvl5pPr marL="27432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286706F7-A72C-4699-B8AB-C1422C709CE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967160" y="8043863"/>
            <a:ext cx="6662737" cy="1785937"/>
          </a:xfrm>
          <a:solidFill>
            <a:schemeClr val="bg2">
              <a:lumMod val="10000"/>
              <a:alpha val="60000"/>
            </a:schemeClr>
          </a:solidFill>
        </p:spPr>
        <p:txBody>
          <a:bodyPr tIns="90000" rIns="90000" bIns="90000">
            <a:noAutofit/>
          </a:bodyPr>
          <a:lstStyle>
            <a:lvl1pPr>
              <a:defRPr sz="2200"/>
            </a:lvl1pPr>
            <a:lvl2pPr>
              <a:defRPr sz="2200"/>
            </a:lvl2pPr>
            <a:lvl3pPr>
              <a:defRPr sz="2200"/>
            </a:lvl3pPr>
            <a:lvl4pPr>
              <a:defRPr sz="2200"/>
            </a:lvl4pPr>
            <a:lvl5pPr>
              <a:defRPr sz="22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xmlns="" id="{749E1587-A653-4B6E-A91F-99F494EB29EA}"/>
              </a:ext>
            </a:extLst>
          </p:cNvPr>
          <p:cNvCxnSpPr/>
          <p:nvPr userDrawn="1"/>
        </p:nvCxnSpPr>
        <p:spPr>
          <a:xfrm>
            <a:off x="3757609" y="7513276"/>
            <a:ext cx="0" cy="2316524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9">
            <a:extLst>
              <a:ext uri="{FF2B5EF4-FFF2-40B4-BE49-F238E27FC236}">
                <a16:creationId xmlns:a16="http://schemas.microsoft.com/office/drawing/2014/main" xmlns="" id="{848E86A3-9561-4302-B41F-6A608575C5E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0725148" y="8043863"/>
            <a:ext cx="6662737" cy="1785937"/>
          </a:xfrm>
          <a:solidFill>
            <a:schemeClr val="bg2">
              <a:lumMod val="10000"/>
              <a:alpha val="60000"/>
            </a:schemeClr>
          </a:solidFill>
        </p:spPr>
        <p:txBody>
          <a:bodyPr tIns="90000" rIns="90000" bIns="90000">
            <a:noAutofit/>
          </a:bodyPr>
          <a:lstStyle>
            <a:lvl1pPr>
              <a:defRPr sz="2200"/>
            </a:lvl1pPr>
            <a:lvl2pPr>
              <a:defRPr sz="2200"/>
            </a:lvl2pPr>
            <a:lvl3pPr>
              <a:defRPr sz="2200"/>
            </a:lvl3pPr>
            <a:lvl4pPr>
              <a:defRPr sz="2200"/>
            </a:lvl4pPr>
            <a:lvl5pPr>
              <a:defRPr sz="22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0A870692-9B18-4C36-A326-64F83BDE0672}"/>
              </a:ext>
            </a:extLst>
          </p:cNvPr>
          <p:cNvSpPr txBox="1"/>
          <p:nvPr userDrawn="1"/>
        </p:nvSpPr>
        <p:spPr>
          <a:xfrm>
            <a:off x="719141" y="2146205"/>
            <a:ext cx="1671638" cy="374906"/>
          </a:xfrm>
          <a:prstGeom prst="rect">
            <a:avLst/>
          </a:prstGeom>
          <a:solidFill>
            <a:srgbClr val="C00000"/>
          </a:solidFill>
        </p:spPr>
        <p:txBody>
          <a:bodyPr wrap="square" lIns="72000" tIns="18000" rIns="18000" bIns="18000" rtlCol="0">
            <a:spAutoFit/>
          </a:bodyPr>
          <a:lstStyle/>
          <a:p>
            <a:r>
              <a:rPr lang="en-GB" sz="2200" dirty="0">
                <a:solidFill>
                  <a:schemeClr val="bg1"/>
                </a:solidFill>
                <a:latin typeface="DIN Condensed" panose="00000500000000000000" pitchFamily="2" charset="0"/>
              </a:rPr>
              <a:t>RELEASED TITLES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8386F57C-55A9-4C1F-A9C3-041C4D06F57E}"/>
              </a:ext>
            </a:extLst>
          </p:cNvPr>
          <p:cNvSpPr txBox="1"/>
          <p:nvPr userDrawn="1"/>
        </p:nvSpPr>
        <p:spPr>
          <a:xfrm>
            <a:off x="719141" y="7518305"/>
            <a:ext cx="1671638" cy="374906"/>
          </a:xfrm>
          <a:prstGeom prst="rect">
            <a:avLst/>
          </a:prstGeom>
          <a:solidFill>
            <a:srgbClr val="C00000"/>
          </a:solidFill>
        </p:spPr>
        <p:txBody>
          <a:bodyPr wrap="square" lIns="72000" tIns="18000" rIns="18000" bIns="18000" rtlCol="0">
            <a:spAutoFit/>
          </a:bodyPr>
          <a:lstStyle/>
          <a:p>
            <a:r>
              <a:rPr lang="en-GB" sz="2200" dirty="0">
                <a:solidFill>
                  <a:schemeClr val="bg1"/>
                </a:solidFill>
                <a:latin typeface="DIN Condensed" panose="00000500000000000000" pitchFamily="2" charset="0"/>
              </a:rPr>
              <a:t>PUBLISHER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C1F14F87-6286-4B6A-97E4-6780A881B655}"/>
              </a:ext>
            </a:extLst>
          </p:cNvPr>
          <p:cNvSpPr txBox="1"/>
          <p:nvPr userDrawn="1"/>
        </p:nvSpPr>
        <p:spPr>
          <a:xfrm>
            <a:off x="3976691" y="7518305"/>
            <a:ext cx="1671638" cy="374906"/>
          </a:xfrm>
          <a:prstGeom prst="rect">
            <a:avLst/>
          </a:prstGeom>
          <a:solidFill>
            <a:srgbClr val="C00000"/>
          </a:solidFill>
        </p:spPr>
        <p:txBody>
          <a:bodyPr wrap="square" lIns="72000" tIns="18000" rIns="18000" bIns="18000" rtlCol="0">
            <a:spAutoFit/>
          </a:bodyPr>
          <a:lstStyle/>
          <a:p>
            <a:r>
              <a:rPr lang="en-GB" sz="2200" dirty="0">
                <a:solidFill>
                  <a:schemeClr val="bg1"/>
                </a:solidFill>
                <a:latin typeface="DIN Condensed" panose="00000500000000000000" pitchFamily="2" charset="0"/>
              </a:rPr>
              <a:t>REVIEW QUOTES</a:t>
            </a:r>
          </a:p>
        </p:txBody>
      </p:sp>
    </p:spTree>
    <p:extLst>
      <p:ext uri="{BB962C8B-B14F-4D97-AF65-F5344CB8AC3E}">
        <p14:creationId xmlns:p14="http://schemas.microsoft.com/office/powerpoint/2010/main" xmlns="" val="2313512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xt  &amp; 1Pic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9">
            <a:extLst>
              <a:ext uri="{FF2B5EF4-FFF2-40B4-BE49-F238E27FC236}">
                <a16:creationId xmlns:a16="http://schemas.microsoft.com/office/drawing/2014/main" xmlns="" id="{DA202159-306C-484C-9436-8CBE5E3E7A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8043" y="1524000"/>
            <a:ext cx="9961275" cy="8215312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xmlns="" id="{8386C5A6-2C41-470A-AB0D-7108D082EAC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8763" y="547689"/>
            <a:ext cx="9961275" cy="97631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xmlns="" id="{B111955E-F0E5-4FF0-A5FB-4FF4120A516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460038" y="547688"/>
            <a:ext cx="7329487" cy="9191625"/>
          </a:xfrm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xmlns="" val="19699280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xt &amp; 2Pic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98763" y="547689"/>
            <a:ext cx="17207345" cy="94276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xmlns="" id="{56094E33-225F-4698-9D18-5D52409881E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8043" y="1504305"/>
            <a:ext cx="17207345" cy="3150824"/>
          </a:xfrm>
        </p:spPr>
        <p:txBody>
          <a:bodyPr/>
          <a:lstStyle>
            <a:lvl1pPr marL="0" indent="0">
              <a:buNone/>
              <a:defRPr/>
            </a:lvl1pPr>
            <a:lvl2pPr marL="685800" indent="0">
              <a:buNone/>
              <a:defRPr/>
            </a:lvl2pPr>
            <a:lvl3pPr marL="1371600" indent="0">
              <a:buNone/>
              <a:defRPr/>
            </a:lvl3pPr>
            <a:lvl4pPr marL="2057400" indent="0">
              <a:buNone/>
              <a:defRPr/>
            </a:lvl4pPr>
            <a:lvl5pPr marL="27432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6EF69E47-7CF1-4942-9093-D9323DEB472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98475" y="4669560"/>
            <a:ext cx="8232484" cy="4432876"/>
          </a:xfrm>
        </p:spPr>
        <p:txBody>
          <a:bodyPr/>
          <a:lstStyle/>
          <a:p>
            <a:endParaRPr lang="en-GB"/>
          </a:p>
        </p:txBody>
      </p:sp>
      <p:sp>
        <p:nvSpPr>
          <p:cNvPr id="12" name="Picture Placeholder 9">
            <a:extLst>
              <a:ext uri="{FF2B5EF4-FFF2-40B4-BE49-F238E27FC236}">
                <a16:creationId xmlns:a16="http://schemas.microsoft.com/office/drawing/2014/main" xmlns="" id="{58FF20AA-7333-4AED-B713-3DCD95E154B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476221" y="4669560"/>
            <a:ext cx="8232484" cy="4432876"/>
          </a:xfrm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xmlns="" val="2545535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3Pic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xmlns="" id="{071D9979-D115-4B17-B29E-69C9A4C553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8763" y="547689"/>
            <a:ext cx="17207345" cy="94276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xmlns="" id="{3578B18E-4BE5-4660-9FE7-DB92F49C3F3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8043" y="1504305"/>
            <a:ext cx="17207345" cy="3150824"/>
          </a:xfrm>
        </p:spPr>
        <p:txBody>
          <a:bodyPr/>
          <a:lstStyle>
            <a:lvl1pPr marL="0" indent="0">
              <a:buNone/>
              <a:defRPr/>
            </a:lvl1pPr>
            <a:lvl2pPr marL="685800" indent="0">
              <a:buNone/>
              <a:defRPr/>
            </a:lvl2pPr>
            <a:lvl3pPr marL="1371600" indent="0">
              <a:buNone/>
              <a:defRPr/>
            </a:lvl3pPr>
            <a:lvl4pPr marL="2057400" indent="0">
              <a:buNone/>
              <a:defRPr/>
            </a:lvl4pPr>
            <a:lvl5pPr marL="27432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2" name="Picture Placeholder 9">
            <a:extLst>
              <a:ext uri="{FF2B5EF4-FFF2-40B4-BE49-F238E27FC236}">
                <a16:creationId xmlns:a16="http://schemas.microsoft.com/office/drawing/2014/main" xmlns="" id="{90ADE99B-02F7-4599-8F20-5EC068A4E84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98043" y="4669561"/>
            <a:ext cx="5633765" cy="3033566"/>
          </a:xfrm>
        </p:spPr>
        <p:txBody>
          <a:bodyPr/>
          <a:lstStyle/>
          <a:p>
            <a:endParaRPr lang="en-GB"/>
          </a:p>
        </p:txBody>
      </p:sp>
      <p:sp>
        <p:nvSpPr>
          <p:cNvPr id="13" name="Picture Placeholder 9">
            <a:extLst>
              <a:ext uri="{FF2B5EF4-FFF2-40B4-BE49-F238E27FC236}">
                <a16:creationId xmlns:a16="http://schemas.microsoft.com/office/drawing/2014/main" xmlns="" id="{5A388D3C-7072-4F55-84F8-93587FFAB34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298068" y="4669561"/>
            <a:ext cx="5633765" cy="3033566"/>
          </a:xfrm>
        </p:spPr>
        <p:txBody>
          <a:bodyPr/>
          <a:lstStyle/>
          <a:p>
            <a:endParaRPr lang="en-GB"/>
          </a:p>
        </p:txBody>
      </p:sp>
      <p:sp>
        <p:nvSpPr>
          <p:cNvPr id="14" name="Picture Placeholder 9">
            <a:extLst>
              <a:ext uri="{FF2B5EF4-FFF2-40B4-BE49-F238E27FC236}">
                <a16:creationId xmlns:a16="http://schemas.microsoft.com/office/drawing/2014/main" xmlns="" id="{1B84C966-7AF6-47E9-AE97-362E8836882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2071623" y="4669561"/>
            <a:ext cx="5633765" cy="3033566"/>
          </a:xfrm>
        </p:spPr>
        <p:txBody>
          <a:bodyPr/>
          <a:lstStyle/>
          <a:p>
            <a:endParaRPr lang="en-GB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2DDD03F0-5238-4944-8D99-9C3D48F24A0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8475" y="7841673"/>
            <a:ext cx="5659803" cy="1399309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pPr lvl="0"/>
            <a:r>
              <a:rPr lang="en-US" dirty="0"/>
              <a:t>Picture Text</a:t>
            </a:r>
            <a:endParaRPr lang="en-GB" dirty="0"/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xmlns="" id="{9494F322-84D6-404E-9577-34C7E1C25D5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85048" y="7841673"/>
            <a:ext cx="5659803" cy="1399309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pPr lvl="0"/>
            <a:r>
              <a:rPr lang="en-US" dirty="0"/>
              <a:t>Picture Text</a:t>
            </a:r>
            <a:endParaRPr lang="en-GB" dirty="0"/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xmlns="" id="{A0990813-074A-4046-9D01-C7CB7D25404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2071621" y="7841672"/>
            <a:ext cx="5659803" cy="1399309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pPr lvl="0"/>
            <a:r>
              <a:rPr lang="en-US" dirty="0"/>
              <a:t>Picture Text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xmlns="" val="26311572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Pic with text overlay RED"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xmlns="" id="{A4257326-BEB0-464A-8C8C-DBF0179A917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3461"/>
            <a:ext cx="18288000" cy="10287000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6F4AAECE-28F4-4432-B409-8FF0DBA03C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5853976"/>
            <a:ext cx="18287999" cy="998181"/>
          </a:xfrm>
          <a:solidFill>
            <a:schemeClr val="tx1">
              <a:lumMod val="85000"/>
              <a:lumOff val="15000"/>
              <a:alpha val="70000"/>
            </a:schemeClr>
          </a:solidFill>
        </p:spPr>
        <p:txBody>
          <a:bodyPr lIns="7200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xmlns="" id="{AB030499-BDD8-4F00-8BC5-451FD0AEF2B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0" y="6852157"/>
            <a:ext cx="18287999" cy="3150825"/>
          </a:xfrm>
          <a:solidFill>
            <a:schemeClr val="tx1">
              <a:lumMod val="85000"/>
              <a:lumOff val="15000"/>
              <a:alpha val="70000"/>
            </a:schemeClr>
          </a:solidFill>
        </p:spPr>
        <p:txBody>
          <a:bodyPr lIns="720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685800" indent="0">
              <a:buNone/>
              <a:defRPr>
                <a:solidFill>
                  <a:schemeClr val="bg1"/>
                </a:solidFill>
              </a:defRPr>
            </a:lvl2pPr>
            <a:lvl3pPr marL="1371600" indent="0">
              <a:buNone/>
              <a:defRPr>
                <a:solidFill>
                  <a:schemeClr val="bg1"/>
                </a:solidFill>
              </a:defRPr>
            </a:lvl3pPr>
            <a:lvl4pPr marL="2057400" indent="0">
              <a:buNone/>
              <a:defRPr>
                <a:solidFill>
                  <a:schemeClr val="bg1"/>
                </a:solidFill>
              </a:defRPr>
            </a:lvl4pPr>
            <a:lvl5pPr marL="27432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xmlns="" val="32288067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thYear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>
            <a:extLst>
              <a:ext uri="{FF2B5EF4-FFF2-40B4-BE49-F238E27FC236}">
                <a16:creationId xmlns:a16="http://schemas.microsoft.com/office/drawing/2014/main" xmlns="" id="{34270A85-EE3F-4FB2-B879-DE141942516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4000" y="1490449"/>
            <a:ext cx="11840400" cy="7938629"/>
          </a:xfrm>
        </p:spPr>
        <p:txBody>
          <a:bodyPr/>
          <a:lstStyle>
            <a:lvl1pPr marL="0" indent="0">
              <a:buNone/>
              <a:defRPr/>
            </a:lvl1pPr>
            <a:lvl2pPr marL="685800" indent="0">
              <a:buNone/>
              <a:defRPr/>
            </a:lvl2pPr>
            <a:lvl3pPr marL="1371600" indent="0">
              <a:buNone/>
              <a:defRPr/>
            </a:lvl3pPr>
            <a:lvl4pPr marL="2057400" indent="0">
              <a:buNone/>
              <a:defRPr/>
            </a:lvl4pPr>
            <a:lvl5pPr marL="27432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11004C93-55B1-4F91-A16E-E21306ED71B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2567707" y="716529"/>
            <a:ext cx="4915093" cy="4743234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xmlns="" id="{FD6A2DC8-152F-4D3F-AD2C-177786B1A97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8763" y="547689"/>
            <a:ext cx="17207345" cy="94276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xmlns="" val="29040947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d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3E8F6F99-49B5-4E6C-9818-7F69138D7BF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40909" y="7810878"/>
            <a:ext cx="6794424" cy="1733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0627079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17417" y="2660073"/>
            <a:ext cx="16653164" cy="1136072"/>
          </a:xfrm>
        </p:spPr>
        <p:txBody>
          <a:bodyPr anchor="t"/>
          <a:lstStyle>
            <a:lvl1pPr algn="l">
              <a:defRPr sz="9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7418" y="3796146"/>
            <a:ext cx="16653164" cy="637309"/>
          </a:xfrm>
        </p:spPr>
        <p:txBody>
          <a:bodyPr/>
          <a:lstStyle>
            <a:lvl1pPr marL="0" indent="0" algn="l">
              <a:buNone/>
              <a:defRPr sz="3600"/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CDA9A940-D4E6-4FE7-8589-AA50653A3C3C}"/>
              </a:ext>
            </a:extLst>
          </p:cNvPr>
          <p:cNvSpPr txBox="1"/>
          <p:nvPr userDrawn="1"/>
        </p:nvSpPr>
        <p:spPr>
          <a:xfrm>
            <a:off x="728663" y="9486895"/>
            <a:ext cx="61864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0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D-DIN Condensed" panose="020B0506030202030204" pitchFamily="34" charset="0"/>
                <a:ea typeface="+mn-ea"/>
                <a:cs typeface="+mn-cs"/>
              </a:rPr>
              <a:t>© 2018 SUMO DIGITAL</a:t>
            </a:r>
            <a:endParaRPr lang="en-GB" sz="1600" b="0" dirty="0">
              <a:solidFill>
                <a:schemeClr val="tx1">
                  <a:lumMod val="75000"/>
                  <a:lumOff val="25000"/>
                </a:schemeClr>
              </a:solidFill>
              <a:latin typeface="D-DIN Condensed" panose="020B0506030202030204" pitchFamily="34" charset="0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xmlns="" id="{00FEE80B-F518-48E1-8260-2FD31F3A9F2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67313" y="7380816"/>
            <a:ext cx="16741920" cy="2096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9968771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slideLayout" Target="../slideLayouts/slideLayout11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theme" Target="../theme/theme3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8.xml"/><Relationship Id="rId9" Type="http://schemas.openxmlformats.org/officeDocument/2006/relationships/image" Target="../media/image8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0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8763" y="547689"/>
            <a:ext cx="17207345" cy="94276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4000" y="1490449"/>
            <a:ext cx="17207345" cy="77749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xmlns="" val="20704215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75" r:id="rId3"/>
    <p:sldLayoutId id="2147483693" r:id="rId4"/>
    <p:sldLayoutId id="2147483694" r:id="rId5"/>
    <p:sldLayoutId id="2147483674" r:id="rId6"/>
    <p:sldLayoutId id="2147483692" r:id="rId7"/>
    <p:sldLayoutId id="2147483696" r:id="rId8"/>
  </p:sldLayoutIdLst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b="1" kern="1200">
          <a:solidFill>
            <a:schemeClr val="bg1"/>
          </a:solidFill>
          <a:latin typeface="D-DIN Condensed" panose="020B0506030202030204" pitchFamily="34" charset="0"/>
          <a:ea typeface="+mj-ea"/>
          <a:cs typeface="+mj-cs"/>
        </a:defRPr>
      </a:lvl1pPr>
    </p:titleStyle>
    <p:bodyStyle>
      <a:lvl1pPr marL="0" indent="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None/>
        <a:defRPr sz="3200" kern="1200">
          <a:solidFill>
            <a:schemeClr val="bg1"/>
          </a:solidFill>
          <a:latin typeface="D-DIN Exp" panose="020B0504020202030204" pitchFamily="34" charset="0"/>
          <a:ea typeface="+mn-ea"/>
          <a:cs typeface="+mn-cs"/>
        </a:defRPr>
      </a:lvl1pPr>
      <a:lvl2pPr marL="685800" indent="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sz="3200" kern="1200">
          <a:solidFill>
            <a:schemeClr val="bg1"/>
          </a:solidFill>
          <a:latin typeface="D-DIN Exp" panose="020B0504020202030204" pitchFamily="34" charset="0"/>
          <a:ea typeface="+mn-ea"/>
          <a:cs typeface="+mn-cs"/>
        </a:defRPr>
      </a:lvl2pPr>
      <a:lvl3pPr marL="1371600" indent="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sz="3200" kern="1200">
          <a:solidFill>
            <a:schemeClr val="bg1"/>
          </a:solidFill>
          <a:latin typeface="D-DIN Exp" panose="020B0504020202030204" pitchFamily="34" charset="0"/>
          <a:ea typeface="+mn-ea"/>
          <a:cs typeface="+mn-cs"/>
        </a:defRPr>
      </a:lvl3pPr>
      <a:lvl4pPr marL="2057400" indent="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sz="3200" kern="1200">
          <a:solidFill>
            <a:schemeClr val="bg1"/>
          </a:solidFill>
          <a:latin typeface="D-DIN Exp" panose="020B0504020202030204" pitchFamily="34" charset="0"/>
          <a:ea typeface="+mn-ea"/>
          <a:cs typeface="+mn-cs"/>
        </a:defRPr>
      </a:lvl4pPr>
      <a:lvl5pPr marL="2743200" indent="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sz="3200" kern="1200">
          <a:solidFill>
            <a:schemeClr val="bg1"/>
          </a:solidFill>
          <a:latin typeface="D-DIN Exp" panose="020B0504020202030204" pitchFamily="34" charset="0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8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8763" y="547689"/>
            <a:ext cx="17207345" cy="94276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4000" y="1490449"/>
            <a:ext cx="17207345" cy="77749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xmlns="" val="3566824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</p:sldLayoutIdLst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b="1" kern="1200">
          <a:solidFill>
            <a:schemeClr val="tx1">
              <a:lumMod val="75000"/>
              <a:lumOff val="25000"/>
            </a:schemeClr>
          </a:solidFill>
          <a:latin typeface="D-DIN Condensed" panose="020B0506030202030204" pitchFamily="34" charset="0"/>
          <a:ea typeface="+mj-ea"/>
          <a:cs typeface="+mj-cs"/>
        </a:defRPr>
      </a:lvl1pPr>
    </p:titleStyle>
    <p:bodyStyle>
      <a:lvl1pPr marL="0" indent="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None/>
        <a:defRPr sz="3200" kern="1200">
          <a:solidFill>
            <a:schemeClr val="tx1">
              <a:lumMod val="75000"/>
              <a:lumOff val="25000"/>
            </a:schemeClr>
          </a:solidFill>
          <a:latin typeface="D-DIN Exp" panose="020B0504020202030204" pitchFamily="34" charset="0"/>
          <a:ea typeface="+mn-ea"/>
          <a:cs typeface="+mn-cs"/>
        </a:defRPr>
      </a:lvl1pPr>
      <a:lvl2pPr marL="685800" indent="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sz="3200" kern="1200">
          <a:solidFill>
            <a:schemeClr val="tx1">
              <a:lumMod val="75000"/>
              <a:lumOff val="25000"/>
            </a:schemeClr>
          </a:solidFill>
          <a:latin typeface="D-DIN Exp" panose="020B0504020202030204" pitchFamily="34" charset="0"/>
          <a:ea typeface="+mn-ea"/>
          <a:cs typeface="+mn-cs"/>
        </a:defRPr>
      </a:lvl2pPr>
      <a:lvl3pPr marL="1371600" indent="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sz="3200" kern="1200">
          <a:solidFill>
            <a:schemeClr val="tx1">
              <a:lumMod val="75000"/>
              <a:lumOff val="25000"/>
            </a:schemeClr>
          </a:solidFill>
          <a:latin typeface="D-DIN Exp" panose="020B0504020202030204" pitchFamily="34" charset="0"/>
          <a:ea typeface="+mn-ea"/>
          <a:cs typeface="+mn-cs"/>
        </a:defRPr>
      </a:lvl3pPr>
      <a:lvl4pPr marL="2057400" indent="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sz="3200" kern="1200">
          <a:solidFill>
            <a:schemeClr val="tx1">
              <a:lumMod val="75000"/>
              <a:lumOff val="25000"/>
            </a:schemeClr>
          </a:solidFill>
          <a:latin typeface="D-DIN Exp" panose="020B0504020202030204" pitchFamily="34" charset="0"/>
          <a:ea typeface="+mn-ea"/>
          <a:cs typeface="+mn-cs"/>
        </a:defRPr>
      </a:lvl4pPr>
      <a:lvl5pPr marL="2743200" indent="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sz="3200" kern="1200">
          <a:solidFill>
            <a:schemeClr val="tx1">
              <a:lumMod val="75000"/>
              <a:lumOff val="25000"/>
            </a:schemeClr>
          </a:solidFill>
          <a:latin typeface="D-DIN Exp" panose="020B0504020202030204" pitchFamily="34" charset="0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9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8763" y="547689"/>
            <a:ext cx="17207345" cy="94276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4000" y="1490449"/>
            <a:ext cx="17207345" cy="77749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xmlns="" val="1908263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5" r:id="rId7"/>
  </p:sldLayoutIdLst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b="1" kern="1200">
          <a:solidFill>
            <a:schemeClr val="bg1"/>
          </a:solidFill>
          <a:latin typeface="D-DIN Condensed" panose="020B0506030202030204" pitchFamily="34" charset="0"/>
          <a:ea typeface="+mj-ea"/>
          <a:cs typeface="+mj-cs"/>
        </a:defRPr>
      </a:lvl1pPr>
    </p:titleStyle>
    <p:bodyStyle>
      <a:lvl1pPr marL="0" indent="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None/>
        <a:defRPr sz="3200" kern="1200">
          <a:solidFill>
            <a:schemeClr val="bg1"/>
          </a:solidFill>
          <a:latin typeface="D-DIN Exp" panose="020B0504020202030204" pitchFamily="34" charset="0"/>
          <a:ea typeface="+mn-ea"/>
          <a:cs typeface="+mn-cs"/>
        </a:defRPr>
      </a:lvl1pPr>
      <a:lvl2pPr marL="685800" indent="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sz="3200" kern="1200">
          <a:solidFill>
            <a:schemeClr val="bg1"/>
          </a:solidFill>
          <a:latin typeface="D-DIN Exp" panose="020B0504020202030204" pitchFamily="34" charset="0"/>
          <a:ea typeface="+mn-ea"/>
          <a:cs typeface="+mn-cs"/>
        </a:defRPr>
      </a:lvl2pPr>
      <a:lvl3pPr marL="1371600" indent="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sz="3200" kern="1200">
          <a:solidFill>
            <a:schemeClr val="bg1"/>
          </a:solidFill>
          <a:latin typeface="D-DIN Exp" panose="020B0504020202030204" pitchFamily="34" charset="0"/>
          <a:ea typeface="+mn-ea"/>
          <a:cs typeface="+mn-cs"/>
        </a:defRPr>
      </a:lvl3pPr>
      <a:lvl4pPr marL="2057400" indent="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sz="3200" kern="1200">
          <a:solidFill>
            <a:schemeClr val="bg1"/>
          </a:solidFill>
          <a:latin typeface="D-DIN Exp" panose="020B0504020202030204" pitchFamily="34" charset="0"/>
          <a:ea typeface="+mn-ea"/>
          <a:cs typeface="+mn-cs"/>
        </a:defRPr>
      </a:lvl4pPr>
      <a:lvl5pPr marL="2743200" indent="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sz="3200" kern="1200">
          <a:solidFill>
            <a:schemeClr val="bg1"/>
          </a:solidFill>
          <a:latin typeface="D-DIN Exp" panose="020B0504020202030204" pitchFamily="34" charset="0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image" Target="../media/image13.jpeg"/><Relationship Id="rId7" Type="http://schemas.openxmlformats.org/officeDocument/2006/relationships/image" Target="../media/image1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7" Type="http://schemas.openxmlformats.org/officeDocument/2006/relationships/image" Target="../media/image25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4.jpeg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769CFE9-58D8-4117-9C36-95FF4DBE67A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Project Brief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D604234F-2E4A-4820-B711-62C851CE406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GB" sz="2800" dirty="0"/>
              <a:t>Brief by Joe Kinglake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xmlns="" id="{F7C5F81E-794B-48C6-9C25-C8DE03AB1C7A}"/>
              </a:ext>
            </a:extLst>
          </p:cNvPr>
          <p:cNvGrpSpPr/>
          <p:nvPr/>
        </p:nvGrpSpPr>
        <p:grpSpPr>
          <a:xfrm>
            <a:off x="16230171" y="9732723"/>
            <a:ext cx="1757204" cy="386172"/>
            <a:chOff x="5924528" y="6308941"/>
            <a:chExt cx="5550726" cy="1219853"/>
          </a:xfrm>
        </p:grpSpPr>
        <p:pic>
          <p:nvPicPr>
            <p:cNvPr id="1032" name="Picture 8" descr="https://creativecommons.org/images/deed/attribution_icon_white_x2.png">
              <a:extLst>
                <a:ext uri="{FF2B5EF4-FFF2-40B4-BE49-F238E27FC236}">
                  <a16:creationId xmlns:a16="http://schemas.microsoft.com/office/drawing/2014/main" xmlns="" id="{E36E63D1-0783-4ABD-B32C-BA5C75F6FA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24528" y="6347694"/>
              <a:ext cx="1181100" cy="11811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3" name="Picture 9" descr="https://creativecommons.org/images/deed/nc_white_x2.png">
              <a:extLst>
                <a:ext uri="{FF2B5EF4-FFF2-40B4-BE49-F238E27FC236}">
                  <a16:creationId xmlns:a16="http://schemas.microsoft.com/office/drawing/2014/main" xmlns="" id="{86B064DB-3A27-412B-AD60-2849F2FDE4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74720" y="6338169"/>
              <a:ext cx="1190625" cy="11906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 descr="https://creativecommons.org/images/deed/sa_white_x2.png">
              <a:extLst>
                <a:ext uri="{FF2B5EF4-FFF2-40B4-BE49-F238E27FC236}">
                  <a16:creationId xmlns:a16="http://schemas.microsoft.com/office/drawing/2014/main" xmlns="" id="{96496C12-8092-4111-96F8-64B4ACB437E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34437" y="6308941"/>
              <a:ext cx="1190625" cy="11906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1" name="Picture 7" descr="cc logo">
              <a:extLst>
                <a:ext uri="{FF2B5EF4-FFF2-40B4-BE49-F238E27FC236}">
                  <a16:creationId xmlns:a16="http://schemas.microsoft.com/office/drawing/2014/main" xmlns="" id="{501D2C45-4766-4A25-A5D9-2BA4A423F0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94154" y="6318466"/>
              <a:ext cx="1181100" cy="11811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xmlns="" val="41320737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>
            <a:extLst>
              <a:ext uri="{FF2B5EF4-FFF2-40B4-BE49-F238E27FC236}">
                <a16:creationId xmlns:a16="http://schemas.microsoft.com/office/drawing/2014/main" xmlns="" id="{B2D6AA27-D180-4EEC-8578-6C40B55DAAC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8043" y="1504303"/>
            <a:ext cx="17207345" cy="8235007"/>
          </a:xfrm>
        </p:spPr>
        <p:txBody>
          <a:bodyPr>
            <a:normAutofit/>
          </a:bodyPr>
          <a:lstStyle/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dirty="0"/>
              <a:t>Removal of a mechanic that is integral to a genre will create a new set of unique problems to solve.</a:t>
            </a:r>
            <a:br>
              <a:rPr lang="en-GB" dirty="0"/>
            </a:br>
            <a:endParaRPr lang="en-GB" dirty="0"/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dirty="0"/>
              <a:t>The creation of these unique new problems will facilitate creative solutions and promote distinct game designs.</a:t>
            </a:r>
            <a:br>
              <a:rPr lang="en-GB" dirty="0"/>
            </a:br>
            <a:endParaRPr lang="en-GB" dirty="0"/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GB" dirty="0"/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GB" dirty="0"/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xmlns="" id="{E7FEA1C2-7C98-48AF-9E13-C0F92B3876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763" y="547689"/>
            <a:ext cx="17207345" cy="942760"/>
          </a:xfrm>
        </p:spPr>
        <p:txBody>
          <a:bodyPr>
            <a:normAutofit fontScale="90000"/>
          </a:bodyPr>
          <a:lstStyle/>
          <a:p>
            <a:r>
              <a:rPr lang="en-GB" dirty="0"/>
              <a:t>Why Remove A Mechanic?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xmlns="" id="{A39ED8EB-7D89-40B6-84AE-F3553D06F9F5}"/>
              </a:ext>
            </a:extLst>
          </p:cNvPr>
          <p:cNvSpPr txBox="1">
            <a:spLocks/>
          </p:cNvSpPr>
          <p:nvPr/>
        </p:nvSpPr>
        <p:spPr>
          <a:xfrm>
            <a:off x="512821" y="6290696"/>
            <a:ext cx="17207345" cy="29104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13716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None/>
              <a:defRPr sz="3200" kern="1200">
                <a:solidFill>
                  <a:schemeClr val="bg1"/>
                </a:solidFill>
                <a:latin typeface="D-DIN Exp" panose="020B0504020202030204" pitchFamily="34" charset="0"/>
                <a:ea typeface="+mn-ea"/>
                <a:cs typeface="+mn-cs"/>
              </a:defRPr>
            </a:lvl1pPr>
            <a:lvl2pPr marL="685800" indent="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3200" kern="1200">
                <a:solidFill>
                  <a:schemeClr val="bg1"/>
                </a:solidFill>
                <a:latin typeface="D-DIN Exp" panose="020B0504020202030204" pitchFamily="34" charset="0"/>
                <a:ea typeface="+mn-ea"/>
                <a:cs typeface="+mn-cs"/>
              </a:defRPr>
            </a:lvl2pPr>
            <a:lvl3pPr marL="1371600" indent="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3200" kern="1200">
                <a:solidFill>
                  <a:schemeClr val="bg1"/>
                </a:solidFill>
                <a:latin typeface="D-DIN Exp" panose="020B0504020202030204" pitchFamily="34" charset="0"/>
                <a:ea typeface="+mn-ea"/>
                <a:cs typeface="+mn-cs"/>
              </a:defRPr>
            </a:lvl3pPr>
            <a:lvl4pPr marL="2057400" indent="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3200" kern="1200">
                <a:solidFill>
                  <a:schemeClr val="bg1"/>
                </a:solidFill>
                <a:latin typeface="D-DIN Exp" panose="020B0504020202030204" pitchFamily="34" charset="0"/>
                <a:ea typeface="+mn-ea"/>
                <a:cs typeface="+mn-cs"/>
              </a:defRPr>
            </a:lvl4pPr>
            <a:lvl5pPr marL="2743200" indent="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3200" kern="1200">
                <a:solidFill>
                  <a:schemeClr val="bg1"/>
                </a:solidFill>
                <a:latin typeface="D-DIN Exp" panose="020B0504020202030204" pitchFamily="34" charset="0"/>
                <a:ea typeface="+mn-ea"/>
                <a:cs typeface="+mn-cs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dirty="0"/>
              <a:t>Focus on getting your mechanics in and iterated quickly instead of combatting the technical challenges associated with multiplayer games</a:t>
            </a:r>
            <a:br>
              <a:rPr lang="en-GB" dirty="0"/>
            </a:br>
            <a:endParaRPr lang="en-GB" dirty="0"/>
          </a:p>
          <a:p>
            <a:pPr>
              <a:lnSpc>
                <a:spcPct val="100000"/>
              </a:lnSpc>
            </a:pPr>
            <a:endParaRPr lang="en-GB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xmlns="" id="{C5DDF97E-C5EB-47DA-B102-389F6E80E675}"/>
              </a:ext>
            </a:extLst>
          </p:cNvPr>
          <p:cNvSpPr txBox="1">
            <a:spLocks/>
          </p:cNvSpPr>
          <p:nvPr/>
        </p:nvSpPr>
        <p:spPr>
          <a:xfrm>
            <a:off x="513541" y="5334082"/>
            <a:ext cx="17207345" cy="94276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 lnSpcReduction="10000"/>
          </a:bodyPr>
          <a:lstStyle>
            <a:lvl1pPr algn="l" defTabSz="13716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b="1" kern="1200">
                <a:solidFill>
                  <a:schemeClr val="bg1"/>
                </a:solidFill>
                <a:latin typeface="D-DIN Condensed" panose="020B0506030202030204" pitchFamily="34" charset="0"/>
                <a:ea typeface="+mj-ea"/>
                <a:cs typeface="+mj-cs"/>
              </a:defRPr>
            </a:lvl1pPr>
          </a:lstStyle>
          <a:p>
            <a:r>
              <a:rPr lang="en-GB" dirty="0"/>
              <a:t>Why </a:t>
            </a:r>
            <a:r>
              <a:rPr lang="en-GB" dirty="0" err="1"/>
              <a:t>Singleplayer</a:t>
            </a:r>
            <a:r>
              <a:rPr lang="en-GB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xmlns="" val="6968332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30E202F5-5C93-47BB-99A0-69166C3A104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2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1" name="Text Placeholder 2">
            <a:extLst>
              <a:ext uri="{FF2B5EF4-FFF2-40B4-BE49-F238E27FC236}">
                <a16:creationId xmlns:a16="http://schemas.microsoft.com/office/drawing/2014/main" xmlns="" id="{B2D6AA27-D180-4EEC-8578-6C40B55DAAC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8044" y="1490449"/>
            <a:ext cx="17207345" cy="8248861"/>
          </a:xfrm>
          <a:solidFill>
            <a:srgbClr val="000000">
              <a:alpha val="65098"/>
            </a:srgbClr>
          </a:solidFill>
        </p:spPr>
        <p:txBody>
          <a:bodyPr>
            <a:normAutofit/>
          </a:bodyPr>
          <a:lstStyle/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dirty="0"/>
              <a:t>A game that is self contained and needs no explanation from the developer to play.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GB" dirty="0"/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dirty="0"/>
              <a:t>Emphasis on the gameplay experience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GB" dirty="0"/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dirty="0"/>
              <a:t>A game that abstracts itself from the conventions of a genre by removing a key mechanic or set of mechanics</a:t>
            </a:r>
            <a:br>
              <a:rPr lang="en-GB" dirty="0"/>
            </a:br>
            <a:endParaRPr lang="en-GB" dirty="0"/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xmlns="" id="{E7FEA1C2-7C98-48AF-9E13-C0F92B3876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763" y="547689"/>
            <a:ext cx="17207345" cy="942760"/>
          </a:xfrm>
          <a:solidFill>
            <a:srgbClr val="000000">
              <a:alpha val="65098"/>
            </a:srgbClr>
          </a:solidFill>
        </p:spPr>
        <p:txBody>
          <a:bodyPr>
            <a:normAutofit fontScale="90000"/>
          </a:bodyPr>
          <a:lstStyle/>
          <a:p>
            <a:r>
              <a:rPr lang="en-GB" dirty="0"/>
              <a:t>Deliverable</a:t>
            </a:r>
          </a:p>
        </p:txBody>
      </p:sp>
    </p:spTree>
    <p:extLst>
      <p:ext uri="{BB962C8B-B14F-4D97-AF65-F5344CB8AC3E}">
        <p14:creationId xmlns:p14="http://schemas.microsoft.com/office/powerpoint/2010/main" xmlns="" val="31512487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CDEEA4E-C02E-4E59-8730-C1CFD117E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TIP: Game Jam Idea Generation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968A16B4-2E8F-4CE4-9657-03A8B6DFBF3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8043" y="1504303"/>
            <a:ext cx="17207345" cy="8235007"/>
          </a:xfrm>
        </p:spPr>
        <p:txBody>
          <a:bodyPr>
            <a:normAutofit/>
          </a:bodyPr>
          <a:lstStyle/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dirty="0"/>
              <a:t>Spend a day jamming on an idea to prove its feasibility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dirty="0"/>
              <a:t>Use a short form game jam to experiment with mechanical ideas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dirty="0"/>
              <a:t>Game Jams provide a low risk environment to experiment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dirty="0"/>
              <a:t>Timeboxing means that risk is limited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dirty="0"/>
              <a:t>Promotes simple idea generation</a:t>
            </a:r>
          </a:p>
        </p:txBody>
      </p:sp>
      <p:pic>
        <p:nvPicPr>
          <p:cNvPr id="5" name="Picture 4" descr="Image result for idea light bulb">
            <a:extLst>
              <a:ext uri="{FF2B5EF4-FFF2-40B4-BE49-F238E27FC236}">
                <a16:creationId xmlns:a16="http://schemas.microsoft.com/office/drawing/2014/main" xmlns="" id="{79D087E9-26D8-40C0-B761-85A997CF08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20986069">
            <a:off x="12664053" y="4974958"/>
            <a:ext cx="4611390" cy="4611390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7488869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CDEEA4E-C02E-4E59-8730-C1CFD117E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TIP: Research &amp; Reference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968A16B4-2E8F-4CE4-9657-03A8B6DFBF3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8043" y="1504303"/>
            <a:ext cx="17207345" cy="8235007"/>
          </a:xfrm>
        </p:spPr>
        <p:txBody>
          <a:bodyPr>
            <a:normAutofit/>
          </a:bodyPr>
          <a:lstStyle/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dirty="0"/>
              <a:t>Look outside your usual set of references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dirty="0"/>
              <a:t>Find reference material that are not just video games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dirty="0"/>
              <a:t>Abstract and combine references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dirty="0"/>
              <a:t>Filter references through your own style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dirty="0"/>
              <a:t>Consider the application of non-game theory to game design</a:t>
            </a:r>
          </a:p>
        </p:txBody>
      </p:sp>
      <p:pic>
        <p:nvPicPr>
          <p:cNvPr id="5" name="Picture 4" descr="Image result for idea light bulb">
            <a:extLst>
              <a:ext uri="{FF2B5EF4-FFF2-40B4-BE49-F238E27FC236}">
                <a16:creationId xmlns:a16="http://schemas.microsoft.com/office/drawing/2014/main" xmlns="" id="{7D668B4F-9A1C-4863-A16F-B9FC7F8626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20986069">
            <a:off x="12664053" y="4974958"/>
            <a:ext cx="4611390" cy="4611390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1884727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CDEEA4E-C02E-4E59-8730-C1CFD117E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TIP: Playtest &amp; Iteration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968A16B4-2E8F-4CE4-9657-03A8B6DFBF3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8043" y="1504303"/>
            <a:ext cx="17207345" cy="8235007"/>
          </a:xfrm>
        </p:spPr>
        <p:txBody>
          <a:bodyPr>
            <a:normAutofit/>
          </a:bodyPr>
          <a:lstStyle/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dirty="0"/>
              <a:t>Play your own game and test in context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dirty="0"/>
              <a:t>Playtest often 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dirty="0"/>
              <a:t>Avoid interference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dirty="0"/>
              <a:t>Playtest with a wide and changing user set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dirty="0"/>
              <a:t>Obtain qualitative &amp; quantitative data 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dirty="0"/>
              <a:t>Feed playtest feedback into your iterations</a:t>
            </a:r>
          </a:p>
        </p:txBody>
      </p:sp>
      <p:pic>
        <p:nvPicPr>
          <p:cNvPr id="5" name="Picture 4" descr="Image result for idea light bulb">
            <a:extLst>
              <a:ext uri="{FF2B5EF4-FFF2-40B4-BE49-F238E27FC236}">
                <a16:creationId xmlns:a16="http://schemas.microsoft.com/office/drawing/2014/main" xmlns="" id="{7D668B4F-9A1C-4863-A16F-B9FC7F8626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20986069">
            <a:off x="12664053" y="4974958"/>
            <a:ext cx="4611390" cy="4611390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9715879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7">
            <a:extLst>
              <a:ext uri="{FF2B5EF4-FFF2-40B4-BE49-F238E27FC236}">
                <a16:creationId xmlns:a16="http://schemas.microsoft.com/office/drawing/2014/main" xmlns="" id="{5E801EC2-E8E9-48FF-9E37-B266E357CCEB}"/>
              </a:ext>
            </a:extLst>
          </p:cNvPr>
          <p:cNvSpPr txBox="1">
            <a:spLocks/>
          </p:cNvSpPr>
          <p:nvPr/>
        </p:nvSpPr>
        <p:spPr>
          <a:xfrm>
            <a:off x="0" y="3707477"/>
            <a:ext cx="18288000" cy="21100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3716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None/>
              <a:defRPr sz="3200" kern="1200">
                <a:solidFill>
                  <a:schemeClr val="bg1"/>
                </a:solidFill>
                <a:latin typeface="D-DIN Exp" panose="020B0504020202030204" pitchFamily="34" charset="0"/>
                <a:ea typeface="+mn-ea"/>
                <a:cs typeface="+mn-cs"/>
              </a:defRPr>
            </a:lvl1pPr>
            <a:lvl2pPr marL="685800" indent="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3200" kern="1200">
                <a:solidFill>
                  <a:schemeClr val="bg1"/>
                </a:solidFill>
                <a:latin typeface="D-DIN Exp" panose="020B0504020202030204" pitchFamily="34" charset="0"/>
                <a:ea typeface="+mn-ea"/>
                <a:cs typeface="+mn-cs"/>
              </a:defRPr>
            </a:lvl2pPr>
            <a:lvl3pPr marL="1371600" indent="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3200" kern="1200">
                <a:solidFill>
                  <a:schemeClr val="bg1"/>
                </a:solidFill>
                <a:latin typeface="D-DIN Exp" panose="020B0504020202030204" pitchFamily="34" charset="0"/>
                <a:ea typeface="+mn-ea"/>
                <a:cs typeface="+mn-cs"/>
              </a:defRPr>
            </a:lvl3pPr>
            <a:lvl4pPr marL="2057400" indent="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3200" kern="1200">
                <a:solidFill>
                  <a:schemeClr val="bg1"/>
                </a:solidFill>
                <a:latin typeface="D-DIN Exp" panose="020B0504020202030204" pitchFamily="34" charset="0"/>
                <a:ea typeface="+mn-ea"/>
                <a:cs typeface="+mn-cs"/>
              </a:defRPr>
            </a:lvl4pPr>
            <a:lvl5pPr marL="2743200" indent="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3200" kern="1200">
                <a:solidFill>
                  <a:schemeClr val="bg1"/>
                </a:solidFill>
                <a:latin typeface="D-DIN Exp" panose="020B0504020202030204" pitchFamily="34" charset="0"/>
                <a:ea typeface="+mn-ea"/>
                <a:cs typeface="+mn-cs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11500" b="1" dirty="0">
                <a:latin typeface="D-DIN Condensed" panose="020B0506030202030204" pitchFamily="34" charset="0"/>
              </a:rPr>
              <a:t>GOOD LUCK!</a:t>
            </a:r>
            <a:endParaRPr lang="en-GB" sz="11500" b="1" i="1" dirty="0">
              <a:latin typeface="D-DIN Condensed" panose="020B0506030202030204" pitchFamily="34" charset="0"/>
            </a:endParaRP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xmlns="" id="{919320BE-4F6B-4F23-8B89-2AC1FCA09B39}"/>
              </a:ext>
            </a:extLst>
          </p:cNvPr>
          <p:cNvSpPr txBox="1">
            <a:spLocks/>
          </p:cNvSpPr>
          <p:nvPr/>
        </p:nvSpPr>
        <p:spPr>
          <a:xfrm>
            <a:off x="7065778" y="5977348"/>
            <a:ext cx="4914855" cy="12729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13716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D-DIN Exp" panose="020B0504020202030204" pitchFamily="34" charset="0"/>
                <a:ea typeface="+mn-ea"/>
                <a:cs typeface="+mn-cs"/>
              </a:defRPr>
            </a:lvl1pPr>
            <a:lvl2pPr marL="685800" indent="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3200" kern="1200">
                <a:solidFill>
                  <a:schemeClr val="bg1"/>
                </a:solidFill>
                <a:latin typeface="D-DIN Exp" panose="020B0504020202030204" pitchFamily="34" charset="0"/>
                <a:ea typeface="+mn-ea"/>
                <a:cs typeface="+mn-cs"/>
              </a:defRPr>
            </a:lvl2pPr>
            <a:lvl3pPr marL="1371600" indent="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3200" kern="1200">
                <a:solidFill>
                  <a:schemeClr val="bg1"/>
                </a:solidFill>
                <a:latin typeface="D-DIN Exp" panose="020B0504020202030204" pitchFamily="34" charset="0"/>
                <a:ea typeface="+mn-ea"/>
                <a:cs typeface="+mn-cs"/>
              </a:defRPr>
            </a:lvl3pPr>
            <a:lvl4pPr marL="2057400" indent="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3200" kern="1200">
                <a:solidFill>
                  <a:schemeClr val="bg1"/>
                </a:solidFill>
                <a:latin typeface="D-DIN Exp" panose="020B0504020202030204" pitchFamily="34" charset="0"/>
                <a:ea typeface="+mn-ea"/>
                <a:cs typeface="+mn-cs"/>
              </a:defRPr>
            </a:lvl4pPr>
            <a:lvl5pPr marL="2743200" indent="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3200" kern="1200">
                <a:solidFill>
                  <a:schemeClr val="bg1"/>
                </a:solidFill>
                <a:latin typeface="D-DIN Exp" panose="020B0504020202030204" pitchFamily="34" charset="0"/>
                <a:ea typeface="+mn-ea"/>
                <a:cs typeface="+mn-cs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4800" dirty="0">
                <a:latin typeface="D-DIN Condensed" panose="020B0506030202030204" pitchFamily="34" charset="0"/>
              </a:rPr>
              <a:t>@</a:t>
            </a:r>
            <a:r>
              <a:rPr lang="en-GB" sz="4800" dirty="0" err="1">
                <a:latin typeface="D-DIN Condensed" panose="020B0506030202030204" pitchFamily="34" charset="0"/>
              </a:rPr>
              <a:t>JoeKinglake</a:t>
            </a:r>
            <a:endParaRPr lang="en-GB" sz="4800" dirty="0">
              <a:latin typeface="D-DIN Condensed" panose="020B0506030202030204" pitchFamily="34" charset="0"/>
            </a:endParaRPr>
          </a:p>
        </p:txBody>
      </p:sp>
      <p:pic>
        <p:nvPicPr>
          <p:cNvPr id="6" name="Picture 2" descr="Image result for twitter logo">
            <a:extLst>
              <a:ext uri="{FF2B5EF4-FFF2-40B4-BE49-F238E27FC236}">
                <a16:creationId xmlns:a16="http://schemas.microsoft.com/office/drawing/2014/main" xmlns="" id="{E6FA5953-72C1-4C23-9AB3-94DEC8D4B5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047630" y="5974690"/>
            <a:ext cx="1105063" cy="803013"/>
          </a:xfrm>
          <a:prstGeom prst="rect">
            <a:avLst/>
          </a:prstGeom>
          <a:noFill/>
          <a:effectLst>
            <a:outerShdw blurRad="127000" dist="76200" dir="2700000" algn="tl" rotWithShape="0">
              <a:prstClr val="black">
                <a:alpha val="67000"/>
              </a:prst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7">
            <a:extLst>
              <a:ext uri="{FF2B5EF4-FFF2-40B4-BE49-F238E27FC236}">
                <a16:creationId xmlns:a16="http://schemas.microsoft.com/office/drawing/2014/main" xmlns="" id="{E54C70AE-8E78-4015-B5B3-E73BFC311E12}"/>
              </a:ext>
            </a:extLst>
          </p:cNvPr>
          <p:cNvSpPr txBox="1">
            <a:spLocks/>
          </p:cNvSpPr>
          <p:nvPr/>
        </p:nvSpPr>
        <p:spPr>
          <a:xfrm>
            <a:off x="2775" y="5171412"/>
            <a:ext cx="18288000" cy="186256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3716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None/>
              <a:defRPr sz="3200" kern="1200">
                <a:solidFill>
                  <a:schemeClr val="bg1"/>
                </a:solidFill>
                <a:latin typeface="D-DIN Exp" panose="020B0504020202030204" pitchFamily="34" charset="0"/>
                <a:ea typeface="+mn-ea"/>
                <a:cs typeface="+mn-cs"/>
              </a:defRPr>
            </a:lvl1pPr>
            <a:lvl2pPr marL="685800" indent="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3200" kern="1200">
                <a:solidFill>
                  <a:schemeClr val="bg1"/>
                </a:solidFill>
                <a:latin typeface="D-DIN Exp" panose="020B0504020202030204" pitchFamily="34" charset="0"/>
                <a:ea typeface="+mn-ea"/>
                <a:cs typeface="+mn-cs"/>
              </a:defRPr>
            </a:lvl2pPr>
            <a:lvl3pPr marL="1371600" indent="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3200" kern="1200">
                <a:solidFill>
                  <a:schemeClr val="bg1"/>
                </a:solidFill>
                <a:latin typeface="D-DIN Exp" panose="020B0504020202030204" pitchFamily="34" charset="0"/>
                <a:ea typeface="+mn-ea"/>
                <a:cs typeface="+mn-cs"/>
              </a:defRPr>
            </a:lvl3pPr>
            <a:lvl4pPr marL="2057400" indent="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3200" kern="1200">
                <a:solidFill>
                  <a:schemeClr val="bg1"/>
                </a:solidFill>
                <a:latin typeface="D-DIN Exp" panose="020B0504020202030204" pitchFamily="34" charset="0"/>
                <a:ea typeface="+mn-ea"/>
                <a:cs typeface="+mn-cs"/>
              </a:defRPr>
            </a:lvl4pPr>
            <a:lvl5pPr marL="2743200" indent="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3200" kern="1200">
                <a:solidFill>
                  <a:schemeClr val="bg1"/>
                </a:solidFill>
                <a:latin typeface="D-DIN Exp" panose="020B0504020202030204" pitchFamily="34" charset="0"/>
                <a:ea typeface="+mn-ea"/>
                <a:cs typeface="+mn-cs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5400" dirty="0">
                <a:latin typeface="D-DIN Condensed" panose="020B0506030202030204" pitchFamily="34" charset="0"/>
              </a:rPr>
              <a:t>Jkinglake@Sumo-Digital.com</a:t>
            </a:r>
            <a:endParaRPr lang="en-GB" sz="5400" i="1" dirty="0">
              <a:latin typeface="D-DIN Condensed" panose="020B050603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358401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C7BAE36-2900-4635-9C22-A79DA531DA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Introduction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xmlns="" id="{3D114A35-7F52-47C6-893D-5287DB531DF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2219212" y="5832993"/>
            <a:ext cx="4682384" cy="2633841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sp>
        <p:nvSpPr>
          <p:cNvPr id="16" name="Text Placeholder 6">
            <a:extLst>
              <a:ext uri="{FF2B5EF4-FFF2-40B4-BE49-F238E27FC236}">
                <a16:creationId xmlns:a16="http://schemas.microsoft.com/office/drawing/2014/main" xmlns="" id="{67A10CE0-998E-4CD5-BE0A-F36C126206A4}"/>
              </a:ext>
            </a:extLst>
          </p:cNvPr>
          <p:cNvSpPr txBox="1">
            <a:spLocks/>
          </p:cNvSpPr>
          <p:nvPr/>
        </p:nvSpPr>
        <p:spPr>
          <a:xfrm>
            <a:off x="12215000" y="8551777"/>
            <a:ext cx="4677865" cy="11565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13716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D-DIN Exp" panose="020B0504020202030204" pitchFamily="34" charset="0"/>
                <a:ea typeface="+mn-ea"/>
                <a:cs typeface="+mn-cs"/>
              </a:defRPr>
            </a:lvl1pPr>
            <a:lvl2pPr marL="685800" indent="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3200" kern="1200">
                <a:solidFill>
                  <a:schemeClr val="bg1"/>
                </a:solidFill>
                <a:latin typeface="D-DIN Exp" panose="020B0504020202030204" pitchFamily="34" charset="0"/>
                <a:ea typeface="+mn-ea"/>
                <a:cs typeface="+mn-cs"/>
              </a:defRPr>
            </a:lvl2pPr>
            <a:lvl3pPr marL="1371600" indent="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3200" kern="1200">
                <a:solidFill>
                  <a:schemeClr val="bg1"/>
                </a:solidFill>
                <a:latin typeface="D-DIN Exp" panose="020B0504020202030204" pitchFamily="34" charset="0"/>
                <a:ea typeface="+mn-ea"/>
                <a:cs typeface="+mn-cs"/>
              </a:defRPr>
            </a:lvl3pPr>
            <a:lvl4pPr marL="2057400" indent="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3200" kern="1200">
                <a:solidFill>
                  <a:schemeClr val="bg1"/>
                </a:solidFill>
                <a:latin typeface="D-DIN Exp" panose="020B0504020202030204" pitchFamily="34" charset="0"/>
                <a:ea typeface="+mn-ea"/>
                <a:cs typeface="+mn-cs"/>
              </a:defRPr>
            </a:lvl4pPr>
            <a:lvl5pPr marL="2743200" indent="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3200" kern="1200">
                <a:solidFill>
                  <a:schemeClr val="bg1"/>
                </a:solidFill>
                <a:latin typeface="D-DIN Exp" panose="020B0504020202030204" pitchFamily="34" charset="0"/>
                <a:ea typeface="+mn-ea"/>
                <a:cs typeface="+mn-cs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200" b="1" dirty="0"/>
              <a:t>HITMAN 2 </a:t>
            </a:r>
            <a:br>
              <a:rPr lang="en-GB" sz="2200" b="1" dirty="0"/>
            </a:br>
            <a:r>
              <a:rPr lang="en-GB" sz="2200" b="1" dirty="0"/>
              <a:t>SUMO DIGITAL &amp; IOI</a:t>
            </a:r>
            <a:endParaRPr lang="en-GB" sz="2200" dirty="0"/>
          </a:p>
        </p:txBody>
      </p:sp>
      <p:pic>
        <p:nvPicPr>
          <p:cNvPr id="2052" name="Picture 4" descr="Risultati immagini per university of suffolk">
            <a:extLst>
              <a:ext uri="{FF2B5EF4-FFF2-40B4-BE49-F238E27FC236}">
                <a16:creationId xmlns:a16="http://schemas.microsoft.com/office/drawing/2014/main" xmlns="" id="{40306A9D-00C1-41AE-BB53-FC56F94C36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10044" b="6346"/>
          <a:stretch/>
        </p:blipFill>
        <p:spPr bwMode="auto">
          <a:xfrm>
            <a:off x="424344" y="1816815"/>
            <a:ext cx="4670463" cy="2631300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 Placeholder 6">
            <a:extLst>
              <a:ext uri="{FF2B5EF4-FFF2-40B4-BE49-F238E27FC236}">
                <a16:creationId xmlns:a16="http://schemas.microsoft.com/office/drawing/2014/main" xmlns="" id="{A15AB15D-8616-4149-B10B-05FFA5FE94E6}"/>
              </a:ext>
            </a:extLst>
          </p:cNvPr>
          <p:cNvSpPr txBox="1">
            <a:spLocks/>
          </p:cNvSpPr>
          <p:nvPr/>
        </p:nvSpPr>
        <p:spPr>
          <a:xfrm>
            <a:off x="424344" y="4521338"/>
            <a:ext cx="4693998" cy="11565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13716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D-DIN Exp" panose="020B0504020202030204" pitchFamily="34" charset="0"/>
                <a:ea typeface="+mn-ea"/>
                <a:cs typeface="+mn-cs"/>
              </a:defRPr>
            </a:lvl1pPr>
            <a:lvl2pPr marL="685800" indent="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3200" kern="1200">
                <a:solidFill>
                  <a:schemeClr val="bg1"/>
                </a:solidFill>
                <a:latin typeface="D-DIN Exp" panose="020B0504020202030204" pitchFamily="34" charset="0"/>
                <a:ea typeface="+mn-ea"/>
                <a:cs typeface="+mn-cs"/>
              </a:defRPr>
            </a:lvl2pPr>
            <a:lvl3pPr marL="1371600" indent="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3200" kern="1200">
                <a:solidFill>
                  <a:schemeClr val="bg1"/>
                </a:solidFill>
                <a:latin typeface="D-DIN Exp" panose="020B0504020202030204" pitchFamily="34" charset="0"/>
                <a:ea typeface="+mn-ea"/>
                <a:cs typeface="+mn-cs"/>
              </a:defRPr>
            </a:lvl3pPr>
            <a:lvl4pPr marL="2057400" indent="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3200" kern="1200">
                <a:solidFill>
                  <a:schemeClr val="bg1"/>
                </a:solidFill>
                <a:latin typeface="D-DIN Exp" panose="020B0504020202030204" pitchFamily="34" charset="0"/>
                <a:ea typeface="+mn-ea"/>
                <a:cs typeface="+mn-cs"/>
              </a:defRPr>
            </a:lvl4pPr>
            <a:lvl5pPr marL="2743200" indent="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3200" kern="1200">
                <a:solidFill>
                  <a:schemeClr val="bg1"/>
                </a:solidFill>
                <a:latin typeface="D-DIN Exp" panose="020B0504020202030204" pitchFamily="34" charset="0"/>
                <a:ea typeface="+mn-ea"/>
                <a:cs typeface="+mn-cs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/>
              <a:t>UNIVERSITY OF SUFFOLK</a:t>
            </a:r>
          </a:p>
        </p:txBody>
      </p:sp>
      <p:pic>
        <p:nvPicPr>
          <p:cNvPr id="8" name="Picture Placeholder 10">
            <a:extLst>
              <a:ext uri="{FF2B5EF4-FFF2-40B4-BE49-F238E27FC236}">
                <a16:creationId xmlns:a16="http://schemas.microsoft.com/office/drawing/2014/main" xmlns="" id="{954C34F7-84BB-412F-8E1A-58CAEDF4BAC6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347977" y="1816815"/>
            <a:ext cx="4677865" cy="2631300"/>
          </a:xfrm>
          <a:ln w="19050">
            <a:solidFill>
              <a:schemeClr val="bg1"/>
            </a:solidFill>
          </a:ln>
        </p:spPr>
      </p:pic>
      <p:pic>
        <p:nvPicPr>
          <p:cNvPr id="9" name="Picture Placeholder 16">
            <a:extLst>
              <a:ext uri="{FF2B5EF4-FFF2-40B4-BE49-F238E27FC236}">
                <a16:creationId xmlns:a16="http://schemas.microsoft.com/office/drawing/2014/main" xmlns="" id="{EA1FE111-C0D5-4215-BA5B-6BD38F1E9934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2215000" y="1816815"/>
            <a:ext cx="4686596" cy="2636211"/>
          </a:xfrm>
          <a:ln w="19050">
            <a:solidFill>
              <a:schemeClr val="bg1"/>
            </a:solidFill>
          </a:ln>
        </p:spPr>
      </p:pic>
      <p:pic>
        <p:nvPicPr>
          <p:cNvPr id="10" name="Picture Placeholder 18">
            <a:extLst>
              <a:ext uri="{FF2B5EF4-FFF2-40B4-BE49-F238E27FC236}">
                <a16:creationId xmlns:a16="http://schemas.microsoft.com/office/drawing/2014/main" xmlns="" id="{4E173AF0-7B6C-4B8C-A619-814F688017D2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08211" y="5832993"/>
            <a:ext cx="4686596" cy="2636211"/>
          </a:xfrm>
          <a:ln w="19050">
            <a:solidFill>
              <a:schemeClr val="bg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C1134D30-E5D9-4133-BC80-EDB557C285F5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292696" y="5835534"/>
            <a:ext cx="4677865" cy="2631300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xmlns="" id="{B7CC138E-2AC8-4EC1-AC03-24824B69A6AA}"/>
              </a:ext>
            </a:extLst>
          </p:cNvPr>
          <p:cNvSpPr txBox="1">
            <a:spLocks/>
          </p:cNvSpPr>
          <p:nvPr/>
        </p:nvSpPr>
        <p:spPr>
          <a:xfrm>
            <a:off x="6331844" y="4521338"/>
            <a:ext cx="4693998" cy="11565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13716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D-DIN Exp" panose="020B0504020202030204" pitchFamily="34" charset="0"/>
                <a:ea typeface="+mn-ea"/>
                <a:cs typeface="+mn-cs"/>
              </a:defRPr>
            </a:lvl1pPr>
            <a:lvl2pPr marL="685800" indent="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3200" kern="1200">
                <a:solidFill>
                  <a:schemeClr val="bg1"/>
                </a:solidFill>
                <a:latin typeface="D-DIN Exp" panose="020B0504020202030204" pitchFamily="34" charset="0"/>
                <a:ea typeface="+mn-ea"/>
                <a:cs typeface="+mn-cs"/>
              </a:defRPr>
            </a:lvl2pPr>
            <a:lvl3pPr marL="1371600" indent="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3200" kern="1200">
                <a:solidFill>
                  <a:schemeClr val="bg1"/>
                </a:solidFill>
                <a:latin typeface="D-DIN Exp" panose="020B0504020202030204" pitchFamily="34" charset="0"/>
                <a:ea typeface="+mn-ea"/>
                <a:cs typeface="+mn-cs"/>
              </a:defRPr>
            </a:lvl3pPr>
            <a:lvl4pPr marL="2057400" indent="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3200" kern="1200">
                <a:solidFill>
                  <a:schemeClr val="bg1"/>
                </a:solidFill>
                <a:latin typeface="D-DIN Exp" panose="020B0504020202030204" pitchFamily="34" charset="0"/>
                <a:ea typeface="+mn-ea"/>
                <a:cs typeface="+mn-cs"/>
              </a:defRPr>
            </a:lvl4pPr>
            <a:lvl5pPr marL="2743200" indent="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3200" kern="1200">
                <a:solidFill>
                  <a:schemeClr val="bg1"/>
                </a:solidFill>
                <a:latin typeface="D-DIN Exp" panose="020B0504020202030204" pitchFamily="34" charset="0"/>
                <a:ea typeface="+mn-ea"/>
                <a:cs typeface="+mn-cs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/>
              <a:t>KILLZONE: MERCENARY</a:t>
            </a:r>
            <a:br>
              <a:rPr lang="en-GB" b="1" dirty="0"/>
            </a:br>
            <a:r>
              <a:rPr lang="en-GB" b="1" dirty="0"/>
              <a:t>SONY CAMBRIDGE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xmlns="" id="{9836F1C7-2CB0-4E50-A56B-72D012BD55DF}"/>
              </a:ext>
            </a:extLst>
          </p:cNvPr>
          <p:cNvSpPr txBox="1">
            <a:spLocks/>
          </p:cNvSpPr>
          <p:nvPr/>
        </p:nvSpPr>
        <p:spPr>
          <a:xfrm>
            <a:off x="12128782" y="4521338"/>
            <a:ext cx="4693998" cy="11565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13716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D-DIN Exp" panose="020B0504020202030204" pitchFamily="34" charset="0"/>
                <a:ea typeface="+mn-ea"/>
                <a:cs typeface="+mn-cs"/>
              </a:defRPr>
            </a:lvl1pPr>
            <a:lvl2pPr marL="685800" indent="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3200" kern="1200">
                <a:solidFill>
                  <a:schemeClr val="bg1"/>
                </a:solidFill>
                <a:latin typeface="D-DIN Exp" panose="020B0504020202030204" pitchFamily="34" charset="0"/>
                <a:ea typeface="+mn-ea"/>
                <a:cs typeface="+mn-cs"/>
              </a:defRPr>
            </a:lvl2pPr>
            <a:lvl3pPr marL="1371600" indent="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3200" kern="1200">
                <a:solidFill>
                  <a:schemeClr val="bg1"/>
                </a:solidFill>
                <a:latin typeface="D-DIN Exp" panose="020B0504020202030204" pitchFamily="34" charset="0"/>
                <a:ea typeface="+mn-ea"/>
                <a:cs typeface="+mn-cs"/>
              </a:defRPr>
            </a:lvl3pPr>
            <a:lvl4pPr marL="2057400" indent="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3200" kern="1200">
                <a:solidFill>
                  <a:schemeClr val="bg1"/>
                </a:solidFill>
                <a:latin typeface="D-DIN Exp" panose="020B0504020202030204" pitchFamily="34" charset="0"/>
                <a:ea typeface="+mn-ea"/>
                <a:cs typeface="+mn-cs"/>
              </a:defRPr>
            </a:lvl4pPr>
            <a:lvl5pPr marL="2743200" indent="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3200" kern="1200">
                <a:solidFill>
                  <a:schemeClr val="bg1"/>
                </a:solidFill>
                <a:latin typeface="D-DIN Exp" panose="020B0504020202030204" pitchFamily="34" charset="0"/>
                <a:ea typeface="+mn-ea"/>
                <a:cs typeface="+mn-cs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/>
              <a:t>HORIZON ZERO DAWN</a:t>
            </a:r>
            <a:br>
              <a:rPr lang="en-GB" b="1" dirty="0"/>
            </a:br>
            <a:r>
              <a:rPr lang="en-GB" b="1" dirty="0"/>
              <a:t>GUERRILLA AMSTERDAM</a:t>
            </a:r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xmlns="" id="{5629D840-156A-4D36-9FFD-B63A5B95FD82}"/>
              </a:ext>
            </a:extLst>
          </p:cNvPr>
          <p:cNvSpPr txBox="1">
            <a:spLocks/>
          </p:cNvSpPr>
          <p:nvPr/>
        </p:nvSpPr>
        <p:spPr>
          <a:xfrm>
            <a:off x="408211" y="8551777"/>
            <a:ext cx="4693998" cy="11565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13716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D-DIN Exp" panose="020B0504020202030204" pitchFamily="34" charset="0"/>
                <a:ea typeface="+mn-ea"/>
                <a:cs typeface="+mn-cs"/>
              </a:defRPr>
            </a:lvl1pPr>
            <a:lvl2pPr marL="685800" indent="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3200" kern="1200">
                <a:solidFill>
                  <a:schemeClr val="bg1"/>
                </a:solidFill>
                <a:latin typeface="D-DIN Exp" panose="020B0504020202030204" pitchFamily="34" charset="0"/>
                <a:ea typeface="+mn-ea"/>
                <a:cs typeface="+mn-cs"/>
              </a:defRPr>
            </a:lvl2pPr>
            <a:lvl3pPr marL="1371600" indent="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3200" kern="1200">
                <a:solidFill>
                  <a:schemeClr val="bg1"/>
                </a:solidFill>
                <a:latin typeface="D-DIN Exp" panose="020B0504020202030204" pitchFamily="34" charset="0"/>
                <a:ea typeface="+mn-ea"/>
                <a:cs typeface="+mn-cs"/>
              </a:defRPr>
            </a:lvl3pPr>
            <a:lvl4pPr marL="2057400" indent="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3200" kern="1200">
                <a:solidFill>
                  <a:schemeClr val="bg1"/>
                </a:solidFill>
                <a:latin typeface="D-DIN Exp" panose="020B0504020202030204" pitchFamily="34" charset="0"/>
                <a:ea typeface="+mn-ea"/>
                <a:cs typeface="+mn-cs"/>
              </a:defRPr>
            </a:lvl4pPr>
            <a:lvl5pPr marL="2743200" indent="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3200" kern="1200">
                <a:solidFill>
                  <a:schemeClr val="bg1"/>
                </a:solidFill>
                <a:latin typeface="D-DIN Exp" panose="020B0504020202030204" pitchFamily="34" charset="0"/>
                <a:ea typeface="+mn-ea"/>
                <a:cs typeface="+mn-cs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/>
              <a:t>STAR CITIZEN: SQUADRON 42</a:t>
            </a:r>
            <a:br>
              <a:rPr lang="en-GB" b="1" dirty="0"/>
            </a:br>
            <a:r>
              <a:rPr lang="en-GB" b="1" dirty="0"/>
              <a:t>FOUNDRY 42</a:t>
            </a:r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xmlns="" id="{807DED58-6115-4DB6-9E1D-BB2EFCC7FFD6}"/>
              </a:ext>
            </a:extLst>
          </p:cNvPr>
          <p:cNvSpPr txBox="1">
            <a:spLocks/>
          </p:cNvSpPr>
          <p:nvPr/>
        </p:nvSpPr>
        <p:spPr>
          <a:xfrm>
            <a:off x="6260430" y="8551777"/>
            <a:ext cx="4693998" cy="11565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13716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D-DIN Exp" panose="020B0504020202030204" pitchFamily="34" charset="0"/>
                <a:ea typeface="+mn-ea"/>
                <a:cs typeface="+mn-cs"/>
              </a:defRPr>
            </a:lvl1pPr>
            <a:lvl2pPr marL="685800" indent="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3200" kern="1200">
                <a:solidFill>
                  <a:schemeClr val="bg1"/>
                </a:solidFill>
                <a:latin typeface="D-DIN Exp" panose="020B0504020202030204" pitchFamily="34" charset="0"/>
                <a:ea typeface="+mn-ea"/>
                <a:cs typeface="+mn-cs"/>
              </a:defRPr>
            </a:lvl2pPr>
            <a:lvl3pPr marL="1371600" indent="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3200" kern="1200">
                <a:solidFill>
                  <a:schemeClr val="bg1"/>
                </a:solidFill>
                <a:latin typeface="D-DIN Exp" panose="020B0504020202030204" pitchFamily="34" charset="0"/>
                <a:ea typeface="+mn-ea"/>
                <a:cs typeface="+mn-cs"/>
              </a:defRPr>
            </a:lvl3pPr>
            <a:lvl4pPr marL="2057400" indent="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3200" kern="1200">
                <a:solidFill>
                  <a:schemeClr val="bg1"/>
                </a:solidFill>
                <a:latin typeface="D-DIN Exp" panose="020B0504020202030204" pitchFamily="34" charset="0"/>
                <a:ea typeface="+mn-ea"/>
                <a:cs typeface="+mn-cs"/>
              </a:defRPr>
            </a:lvl4pPr>
            <a:lvl5pPr marL="2743200" indent="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3200" kern="1200">
                <a:solidFill>
                  <a:schemeClr val="bg1"/>
                </a:solidFill>
                <a:latin typeface="D-DIN Exp" panose="020B0504020202030204" pitchFamily="34" charset="0"/>
                <a:ea typeface="+mn-ea"/>
                <a:cs typeface="+mn-cs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/>
              <a:t>STAR CITIZEN: ONLINE</a:t>
            </a:r>
            <a:br>
              <a:rPr lang="en-GB" b="1" dirty="0"/>
            </a:br>
            <a:r>
              <a:rPr lang="en-GB" b="1" dirty="0"/>
              <a:t>FOUNDRY 42</a:t>
            </a:r>
            <a:br>
              <a:rPr lang="en-GB" b="1" dirty="0"/>
            </a:b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xmlns="" val="30093473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xmlns="" id="{5A8DCEE9-023D-4BC8-82D3-146A2667D34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7813" b="7813"/>
          <a:stretch>
            <a:fillRect/>
          </a:stretch>
        </p:blipFill>
        <p:spPr>
          <a:xfrm>
            <a:off x="0" y="-3461"/>
            <a:ext cx="18288000" cy="102870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xmlns="" id="{B9ADB619-4C6A-4E92-998E-926AF5BD4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853976"/>
            <a:ext cx="18287999" cy="998181"/>
          </a:xfrm>
        </p:spPr>
        <p:txBody>
          <a:bodyPr/>
          <a:lstStyle/>
          <a:p>
            <a:r>
              <a:rPr lang="en-GB" dirty="0"/>
              <a:t>SUMO DIGITAL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3DCC98A6-A5FA-4753-B554-BB64F2F580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0" y="6852158"/>
            <a:ext cx="18287999" cy="2757356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Founded in 2003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Licensed developer across all Microsoft, Sony and Nintendo gaming platforms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Expertise in developing and growing licensed IP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Always on the cutting edge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xmlns="" val="24485082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C7BAE36-2900-4635-9C22-A79DA531DA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Studios</a:t>
            </a:r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xmlns="" id="{189CF647-518C-4029-9FDA-B8E3F09B7984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98475" y="1820676"/>
            <a:ext cx="4656570" cy="2505039"/>
          </a:xfrm>
          <a:ln w="19050">
            <a:solidFill>
              <a:schemeClr val="bg1"/>
            </a:solidFill>
          </a:ln>
        </p:spPr>
      </p:pic>
      <p:pic>
        <p:nvPicPr>
          <p:cNvPr id="17" name="Picture Placeholder 16">
            <a:extLst>
              <a:ext uri="{FF2B5EF4-FFF2-40B4-BE49-F238E27FC236}">
                <a16:creationId xmlns:a16="http://schemas.microsoft.com/office/drawing/2014/main" xmlns="" id="{BAACE5CF-7B8C-4C78-8EA7-A927198519EB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1563" b="1563"/>
          <a:stretch>
            <a:fillRect/>
          </a:stretch>
        </p:blipFill>
        <p:spPr>
          <a:xfrm>
            <a:off x="6297613" y="1819504"/>
            <a:ext cx="4656569" cy="2507383"/>
          </a:xfrm>
          <a:ln w="19050">
            <a:solidFill>
              <a:schemeClr val="bg1"/>
            </a:solidFill>
          </a:ln>
        </p:spPr>
      </p:pic>
      <p:pic>
        <p:nvPicPr>
          <p:cNvPr id="19" name="Picture Placeholder 18">
            <a:extLst>
              <a:ext uri="{FF2B5EF4-FFF2-40B4-BE49-F238E27FC236}">
                <a16:creationId xmlns:a16="http://schemas.microsoft.com/office/drawing/2014/main" xmlns="" id="{2742BC39-EBA9-490D-8E92-6CAB50F561CD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14103" b="14103"/>
          <a:stretch>
            <a:fillRect/>
          </a:stretch>
        </p:blipFill>
        <p:spPr>
          <a:xfrm>
            <a:off x="12071350" y="1819504"/>
            <a:ext cx="4656570" cy="2507383"/>
          </a:xfrm>
          <a:ln w="19050">
            <a:solidFill>
              <a:schemeClr val="bg1"/>
            </a:solidFill>
          </a:ln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523F913-E386-4119-99C4-7945568BEEC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8475" y="4566169"/>
            <a:ext cx="4677865" cy="1156538"/>
          </a:xfrm>
        </p:spPr>
        <p:txBody>
          <a:bodyPr>
            <a:normAutofit fontScale="92500" lnSpcReduction="10000"/>
          </a:bodyPr>
          <a:lstStyle/>
          <a:p>
            <a:r>
              <a:rPr lang="en-GB" b="1" dirty="0"/>
              <a:t>SHEFFIELD</a:t>
            </a:r>
          </a:p>
          <a:p>
            <a:r>
              <a:rPr lang="en-GB" dirty="0"/>
              <a:t>Founded in 2003</a:t>
            </a:r>
            <a:br>
              <a:rPr lang="en-GB" dirty="0"/>
            </a:br>
            <a:r>
              <a:rPr lang="en-GB" dirty="0"/>
              <a:t>300+ Staff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BE483A82-23B9-46F1-B7D1-DF24661551F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85048" y="4566169"/>
            <a:ext cx="4677865" cy="1156538"/>
          </a:xfrm>
        </p:spPr>
        <p:txBody>
          <a:bodyPr>
            <a:normAutofit fontScale="92500" lnSpcReduction="10000"/>
          </a:bodyPr>
          <a:lstStyle/>
          <a:p>
            <a:r>
              <a:rPr lang="en-GB" b="1" dirty="0"/>
              <a:t>PUNE, INDIA</a:t>
            </a:r>
          </a:p>
          <a:p>
            <a:r>
              <a:rPr lang="en-GB" dirty="0"/>
              <a:t>Founded in 2007</a:t>
            </a:r>
            <a:br>
              <a:rPr lang="en-GB" dirty="0"/>
            </a:br>
            <a:r>
              <a:rPr lang="en-GB" dirty="0"/>
              <a:t>80+ Staff</a:t>
            </a:r>
            <a:endParaRPr lang="en-GB" sz="2000" dirty="0"/>
          </a:p>
          <a:p>
            <a:endParaRPr lang="en-GB" b="1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E2EAC969-0D86-48B7-90C7-5220D335147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071621" y="4566169"/>
            <a:ext cx="4677865" cy="1156538"/>
          </a:xfrm>
        </p:spPr>
        <p:txBody>
          <a:bodyPr>
            <a:normAutofit fontScale="92500" lnSpcReduction="10000"/>
          </a:bodyPr>
          <a:lstStyle/>
          <a:p>
            <a:r>
              <a:rPr lang="en-GB" b="1" dirty="0"/>
              <a:t>NOTTINGHAM</a:t>
            </a:r>
          </a:p>
          <a:p>
            <a:r>
              <a:rPr lang="en-GB" dirty="0"/>
              <a:t>Founded in 2016</a:t>
            </a:r>
            <a:br>
              <a:rPr lang="en-GB" dirty="0"/>
            </a:br>
            <a:r>
              <a:rPr lang="en-GB" dirty="0"/>
              <a:t>70+ Staff</a:t>
            </a:r>
            <a:endParaRPr lang="en-GB" b="1" dirty="0"/>
          </a:p>
        </p:txBody>
      </p:sp>
      <p:pic>
        <p:nvPicPr>
          <p:cNvPr id="22" name="Picture Placeholder 10">
            <a:extLst>
              <a:ext uri="{FF2B5EF4-FFF2-40B4-BE49-F238E27FC236}">
                <a16:creationId xmlns:a16="http://schemas.microsoft.com/office/drawing/2014/main" xmlns="" id="{B49DD499-1E04-428D-B0BF-0D42E28C6C8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9615" b="9615"/>
          <a:stretch>
            <a:fillRect/>
          </a:stretch>
        </p:blipFill>
        <p:spPr>
          <a:xfrm>
            <a:off x="498475" y="6049073"/>
            <a:ext cx="4656570" cy="2507383"/>
          </a:xfrm>
          <a:prstGeom prst="rect">
            <a:avLst/>
          </a:prstGeom>
        </p:spPr>
      </p:pic>
      <p:sp>
        <p:nvSpPr>
          <p:cNvPr id="23" name="Text Placeholder 6">
            <a:extLst>
              <a:ext uri="{FF2B5EF4-FFF2-40B4-BE49-F238E27FC236}">
                <a16:creationId xmlns:a16="http://schemas.microsoft.com/office/drawing/2014/main" xmlns="" id="{D5CFBC36-EB8E-4845-BFB7-769518A9610C}"/>
              </a:ext>
            </a:extLst>
          </p:cNvPr>
          <p:cNvSpPr txBox="1">
            <a:spLocks/>
          </p:cNvSpPr>
          <p:nvPr/>
        </p:nvSpPr>
        <p:spPr>
          <a:xfrm>
            <a:off x="498475" y="8795738"/>
            <a:ext cx="4677865" cy="115653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13716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D-DIN Exp" panose="020B0504020202030204" pitchFamily="34" charset="0"/>
                <a:ea typeface="+mn-ea"/>
                <a:cs typeface="+mn-cs"/>
              </a:defRPr>
            </a:lvl1pPr>
            <a:lvl2pPr marL="685800" indent="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3200" kern="1200">
                <a:solidFill>
                  <a:schemeClr val="bg1"/>
                </a:solidFill>
                <a:latin typeface="D-DIN Exp" panose="020B0504020202030204" pitchFamily="34" charset="0"/>
                <a:ea typeface="+mn-ea"/>
                <a:cs typeface="+mn-cs"/>
              </a:defRPr>
            </a:lvl2pPr>
            <a:lvl3pPr marL="1371600" indent="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3200" kern="1200">
                <a:solidFill>
                  <a:schemeClr val="bg1"/>
                </a:solidFill>
                <a:latin typeface="D-DIN Exp" panose="020B0504020202030204" pitchFamily="34" charset="0"/>
                <a:ea typeface="+mn-ea"/>
                <a:cs typeface="+mn-cs"/>
              </a:defRPr>
            </a:lvl3pPr>
            <a:lvl4pPr marL="2057400" indent="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3200" kern="1200">
                <a:solidFill>
                  <a:schemeClr val="bg1"/>
                </a:solidFill>
                <a:latin typeface="D-DIN Exp" panose="020B0504020202030204" pitchFamily="34" charset="0"/>
                <a:ea typeface="+mn-ea"/>
                <a:cs typeface="+mn-cs"/>
              </a:defRPr>
            </a:lvl4pPr>
            <a:lvl5pPr marL="2743200" indent="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3200" kern="1200">
                <a:solidFill>
                  <a:schemeClr val="bg1"/>
                </a:solidFill>
                <a:latin typeface="D-DIN Exp" panose="020B0504020202030204" pitchFamily="34" charset="0"/>
                <a:ea typeface="+mn-ea"/>
                <a:cs typeface="+mn-cs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/>
              <a:t>NEWCASTLE</a:t>
            </a:r>
          </a:p>
          <a:p>
            <a:r>
              <a:rPr lang="en-GB" dirty="0"/>
              <a:t>Founded in 2018</a:t>
            </a:r>
            <a:br>
              <a:rPr lang="en-GB" dirty="0"/>
            </a:br>
            <a:r>
              <a:rPr lang="en-GB" dirty="0"/>
              <a:t>35+ Staff</a:t>
            </a:r>
          </a:p>
        </p:txBody>
      </p:sp>
      <p:sp>
        <p:nvSpPr>
          <p:cNvPr id="25" name="Text Placeholder 6">
            <a:extLst>
              <a:ext uri="{FF2B5EF4-FFF2-40B4-BE49-F238E27FC236}">
                <a16:creationId xmlns:a16="http://schemas.microsoft.com/office/drawing/2014/main" xmlns="" id="{A36A910B-C534-43D2-8100-4229568A1B17}"/>
              </a:ext>
            </a:extLst>
          </p:cNvPr>
          <p:cNvSpPr txBox="1">
            <a:spLocks/>
          </p:cNvSpPr>
          <p:nvPr/>
        </p:nvSpPr>
        <p:spPr>
          <a:xfrm>
            <a:off x="6306343" y="8795738"/>
            <a:ext cx="4677865" cy="11565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13716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D-DIN Exp" panose="020B0504020202030204" pitchFamily="34" charset="0"/>
                <a:ea typeface="+mn-ea"/>
                <a:cs typeface="+mn-cs"/>
              </a:defRPr>
            </a:lvl1pPr>
            <a:lvl2pPr marL="685800" indent="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3200" kern="1200">
                <a:solidFill>
                  <a:schemeClr val="bg1"/>
                </a:solidFill>
                <a:latin typeface="D-DIN Exp" panose="020B0504020202030204" pitchFamily="34" charset="0"/>
                <a:ea typeface="+mn-ea"/>
                <a:cs typeface="+mn-cs"/>
              </a:defRPr>
            </a:lvl2pPr>
            <a:lvl3pPr marL="1371600" indent="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3200" kern="1200">
                <a:solidFill>
                  <a:schemeClr val="bg1"/>
                </a:solidFill>
                <a:latin typeface="D-DIN Exp" panose="020B0504020202030204" pitchFamily="34" charset="0"/>
                <a:ea typeface="+mn-ea"/>
                <a:cs typeface="+mn-cs"/>
              </a:defRPr>
            </a:lvl3pPr>
            <a:lvl4pPr marL="2057400" indent="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3200" kern="1200">
                <a:solidFill>
                  <a:schemeClr val="bg1"/>
                </a:solidFill>
                <a:latin typeface="D-DIN Exp" panose="020B0504020202030204" pitchFamily="34" charset="0"/>
                <a:ea typeface="+mn-ea"/>
                <a:cs typeface="+mn-cs"/>
              </a:defRPr>
            </a:lvl4pPr>
            <a:lvl5pPr marL="2743200" indent="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3200" kern="1200">
                <a:solidFill>
                  <a:schemeClr val="bg1"/>
                </a:solidFill>
                <a:latin typeface="D-DIN Exp" panose="020B0504020202030204" pitchFamily="34" charset="0"/>
                <a:ea typeface="+mn-ea"/>
                <a:cs typeface="+mn-cs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200" b="1" dirty="0"/>
              <a:t>THE CHINESE ROOM, BRIGHTON</a:t>
            </a:r>
          </a:p>
          <a:p>
            <a:r>
              <a:rPr lang="en-GB" sz="2200" dirty="0"/>
              <a:t>Acquired in 2018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xmlns="" id="{094F0676-122F-4C61-A72D-55A29CF4F4A3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2805" b="16425"/>
          <a:stretch/>
        </p:blipFill>
        <p:spPr>
          <a:xfrm>
            <a:off x="498475" y="6049073"/>
            <a:ext cx="4656570" cy="2507383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F3831CED-C904-4F4A-B885-A0A340DF2A50}"/>
              </a:ext>
            </a:extLst>
          </p:cNvPr>
          <p:cNvGrpSpPr/>
          <p:nvPr/>
        </p:nvGrpSpPr>
        <p:grpSpPr>
          <a:xfrm>
            <a:off x="6285048" y="6049073"/>
            <a:ext cx="4707891" cy="2507383"/>
            <a:chOff x="6285048" y="6049073"/>
            <a:chExt cx="4707891" cy="2507383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xmlns="" id="{7A594F73-106F-4752-BB4E-51032525BDA4}"/>
                </a:ext>
              </a:extLst>
            </p:cNvPr>
            <p:cNvSpPr/>
            <p:nvPr/>
          </p:nvSpPr>
          <p:spPr>
            <a:xfrm>
              <a:off x="6285048" y="6049073"/>
              <a:ext cx="4707891" cy="250738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xmlns="" id="{39C51EDA-828A-4AFB-8B6F-F82625EC108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6447237" y="6654800"/>
              <a:ext cx="4293047" cy="13549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xmlns="" val="11469255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B752A568-1E56-45A5-A055-C609033E512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12" name="Text Placeholder 2">
            <a:extLst>
              <a:ext uri="{FF2B5EF4-FFF2-40B4-BE49-F238E27FC236}">
                <a16:creationId xmlns:a16="http://schemas.microsoft.com/office/drawing/2014/main" xmlns="" id="{4DFFCACB-AFA0-4CB7-A5B6-8F3D8E6A51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8044" y="1504303"/>
            <a:ext cx="6693170" cy="8235008"/>
          </a:xfrm>
          <a:solidFill>
            <a:srgbClr val="000000">
              <a:alpha val="65098"/>
            </a:srgbClr>
          </a:solidFill>
        </p:spPr>
        <p:txBody>
          <a:bodyPr>
            <a:normAutofit/>
          </a:bodyPr>
          <a:lstStyle/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dirty="0"/>
              <a:t>Twice annual game jam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dirty="0"/>
              <a:t>2 weeks long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dirty="0"/>
              <a:t>Open to all developers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dirty="0"/>
              <a:t>Stretch our creative wings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dirty="0"/>
              <a:t>Free from project constraints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dirty="0"/>
              <a:t>Explore interesting ideas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dirty="0"/>
              <a:t>Part of the Sumo culture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xmlns="" id="{AC0CD5A2-E859-4D76-9FE0-304AB8DB6E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764" y="547689"/>
            <a:ext cx="6692450" cy="956614"/>
          </a:xfrm>
          <a:solidFill>
            <a:srgbClr val="000000">
              <a:alpha val="65098"/>
            </a:srgbClr>
          </a:solidFill>
        </p:spPr>
        <p:txBody>
          <a:bodyPr>
            <a:normAutofit fontScale="90000"/>
          </a:bodyPr>
          <a:lstStyle/>
          <a:p>
            <a:r>
              <a:rPr lang="en-GB" dirty="0"/>
              <a:t>Game Jams &amp; Sumo</a:t>
            </a:r>
          </a:p>
        </p:txBody>
      </p:sp>
    </p:spTree>
    <p:extLst>
      <p:ext uri="{BB962C8B-B14F-4D97-AF65-F5344CB8AC3E}">
        <p14:creationId xmlns:p14="http://schemas.microsoft.com/office/powerpoint/2010/main" xmlns="" val="36896178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57C14D94-2154-418D-9D98-439EEADB23F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964169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CBD74AC4-1ECA-4EF3-BA6A-6492A54A822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6882888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30E202F5-5C93-47BB-99A0-69166C3A104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-3" y="1"/>
            <a:ext cx="18288003" cy="10287000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1" name="Text Placeholder 2">
            <a:extLst>
              <a:ext uri="{FF2B5EF4-FFF2-40B4-BE49-F238E27FC236}">
                <a16:creationId xmlns:a16="http://schemas.microsoft.com/office/drawing/2014/main" xmlns="" id="{B2D6AA27-D180-4EEC-8578-6C40B55DAAC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8044" y="1504303"/>
            <a:ext cx="17207344" cy="8235008"/>
          </a:xfrm>
          <a:solidFill>
            <a:srgbClr val="000000">
              <a:alpha val="85098"/>
            </a:srgbClr>
          </a:solidFill>
        </p:spPr>
        <p:txBody>
          <a:bodyPr>
            <a:normAutofit/>
          </a:bodyPr>
          <a:lstStyle/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dirty="0"/>
              <a:t>Snake Pass was developed during a game jam by </a:t>
            </a:r>
            <a:r>
              <a:rPr lang="en-GB" dirty="0" err="1"/>
              <a:t>Sebastiaan</a:t>
            </a:r>
            <a:r>
              <a:rPr lang="en-GB" dirty="0"/>
              <a:t> </a:t>
            </a:r>
            <a:r>
              <a:rPr lang="en-GB" dirty="0" err="1"/>
              <a:t>Liese</a:t>
            </a:r>
            <a:r>
              <a:rPr lang="en-GB" dirty="0"/>
              <a:t> for the Sumo internal game jam.</a:t>
            </a:r>
            <a:br>
              <a:rPr lang="en-GB" dirty="0"/>
            </a:br>
            <a:endParaRPr lang="en-GB" dirty="0"/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dirty="0"/>
              <a:t>3D Platformers traditionally focus around the navigation of 3D spaces with jumping as a focal mechanic.</a:t>
            </a:r>
            <a:br>
              <a:rPr lang="en-GB" dirty="0"/>
            </a:br>
            <a:endParaRPr lang="en-GB" dirty="0"/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dirty="0"/>
              <a:t>Snake Pass asks the question, what would a 3D platformer look like without the ability to jump?</a:t>
            </a:r>
            <a:br>
              <a:rPr lang="en-GB" dirty="0"/>
            </a:br>
            <a:endParaRPr lang="en-GB" dirty="0"/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dirty="0"/>
              <a:t>Focus is still given to navigation of 3D spaces but mechanics force players to change what they know about 3D spatial navigation.</a:t>
            </a:r>
            <a:br>
              <a:rPr lang="en-GB" dirty="0"/>
            </a:br>
            <a:endParaRPr lang="en-GB" dirty="0"/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dirty="0"/>
              <a:t>Simple problems in a traditional 3D platformer such as small gaps become a puzzle for the player to solve in Snake Pass.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GB" dirty="0"/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xmlns="" id="{E7FEA1C2-7C98-48AF-9E13-C0F92B3876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763" y="547689"/>
            <a:ext cx="17207345" cy="956614"/>
          </a:xfrm>
          <a:solidFill>
            <a:srgbClr val="000000">
              <a:alpha val="85098"/>
            </a:srgbClr>
          </a:solidFill>
        </p:spPr>
        <p:txBody>
          <a:bodyPr>
            <a:normAutofit fontScale="90000"/>
          </a:bodyPr>
          <a:lstStyle/>
          <a:p>
            <a:r>
              <a:rPr lang="en-GB" dirty="0"/>
              <a:t>Case Study: Snake Pass</a:t>
            </a:r>
          </a:p>
        </p:txBody>
      </p:sp>
    </p:spTree>
    <p:extLst>
      <p:ext uri="{BB962C8B-B14F-4D97-AF65-F5344CB8AC3E}">
        <p14:creationId xmlns:p14="http://schemas.microsoft.com/office/powerpoint/2010/main" xmlns="" val="32045254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>
            <a:extLst>
              <a:ext uri="{FF2B5EF4-FFF2-40B4-BE49-F238E27FC236}">
                <a16:creationId xmlns:a16="http://schemas.microsoft.com/office/drawing/2014/main" xmlns="" id="{B2D6AA27-D180-4EEC-8578-6C40B55DAAC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8043" y="1504303"/>
            <a:ext cx="10242281" cy="8235007"/>
          </a:xfrm>
        </p:spPr>
        <p:txBody>
          <a:bodyPr>
            <a:normAutofit/>
          </a:bodyPr>
          <a:lstStyle/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dirty="0"/>
              <a:t>Singleplayer game</a:t>
            </a:r>
            <a:br>
              <a:rPr lang="en-GB" dirty="0"/>
            </a:br>
            <a:endParaRPr lang="en-GB" dirty="0"/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dirty="0"/>
              <a:t>Consider a genre or type of games that have a typical mechanic or set of mechanics defined as integral to them</a:t>
            </a:r>
            <a:br>
              <a:rPr lang="en-GB" dirty="0"/>
            </a:br>
            <a:endParaRPr lang="en-GB" dirty="0"/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dirty="0"/>
              <a:t>Develop a game without the specified mechanic or mechanic set</a:t>
            </a:r>
            <a:br>
              <a:rPr lang="en-GB" dirty="0"/>
            </a:br>
            <a:endParaRPr lang="en-GB" dirty="0"/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dirty="0"/>
              <a:t>Substitute the mechanic with a refined new solution to the problem that removing the mechanic creates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GB" dirty="0"/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dirty="0"/>
              <a:t>Emphasis on a single mechanic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xmlns="" id="{E7FEA1C2-7C98-48AF-9E13-C0F92B3876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763" y="547689"/>
            <a:ext cx="17207345" cy="942760"/>
          </a:xfrm>
        </p:spPr>
        <p:txBody>
          <a:bodyPr>
            <a:normAutofit fontScale="90000"/>
          </a:bodyPr>
          <a:lstStyle/>
          <a:p>
            <a:r>
              <a:rPr lang="en-GB" dirty="0"/>
              <a:t>Assignment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909D071F-45D9-4736-9E86-7E0A97E1FB2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1095060" y="2120360"/>
            <a:ext cx="5596616" cy="3148096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AC659699-35D3-4BE0-90B2-A39850F016F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1101576" y="5898367"/>
            <a:ext cx="5596616" cy="3148097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xmlns="" val="4061780759"/>
      </p:ext>
    </p:extLst>
  </p:cSld>
  <p:clrMapOvr>
    <a:masterClrMapping/>
  </p:clrMapOvr>
</p:sld>
</file>

<file path=ppt/theme/theme1.xml><?xml version="1.0" encoding="utf-8"?>
<a:theme xmlns:a="http://schemas.openxmlformats.org/drawingml/2006/main" name="Sumo Red Theme">
  <a:themeElements>
    <a:clrScheme name="SUMO COLOURS">
      <a:dk1>
        <a:sysClr val="windowText" lastClr="000000"/>
      </a:dk1>
      <a:lt1>
        <a:sysClr val="window" lastClr="FFFFFF"/>
      </a:lt1>
      <a:dk2>
        <a:srgbClr val="363734"/>
      </a:dk2>
      <a:lt2>
        <a:srgbClr val="EAEAEA"/>
      </a:lt2>
      <a:accent1>
        <a:srgbClr val="CA003D"/>
      </a:accent1>
      <a:accent2>
        <a:srgbClr val="6ABF4B"/>
      </a:accent2>
      <a:accent3>
        <a:srgbClr val="3CB4E5"/>
      </a:accent3>
      <a:accent4>
        <a:srgbClr val="F88D2B"/>
      </a:accent4>
      <a:accent5>
        <a:srgbClr val="FFFFFF"/>
      </a:accent5>
      <a:accent6>
        <a:srgbClr val="FFFFFF"/>
      </a:accent6>
      <a:hlink>
        <a:srgbClr val="3CB4E5"/>
      </a:hlink>
      <a:folHlink>
        <a:srgbClr val="F88D2B"/>
      </a:folHlink>
    </a:clrScheme>
    <a:fontScheme name="Office Them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umo Whit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umo Grey Theme">
  <a:themeElements>
    <a:clrScheme name="SUMO COLOURS">
      <a:dk1>
        <a:sysClr val="windowText" lastClr="000000"/>
      </a:dk1>
      <a:lt1>
        <a:sysClr val="window" lastClr="FFFFFF"/>
      </a:lt1>
      <a:dk2>
        <a:srgbClr val="363734"/>
      </a:dk2>
      <a:lt2>
        <a:srgbClr val="EAEAEA"/>
      </a:lt2>
      <a:accent1>
        <a:srgbClr val="CA003D"/>
      </a:accent1>
      <a:accent2>
        <a:srgbClr val="6ABF4B"/>
      </a:accent2>
      <a:accent3>
        <a:srgbClr val="3CB4E5"/>
      </a:accent3>
      <a:accent4>
        <a:srgbClr val="F88D2B"/>
      </a:accent4>
      <a:accent5>
        <a:srgbClr val="FFFFFF"/>
      </a:accent5>
      <a:accent6>
        <a:srgbClr val="FFFFFF"/>
      </a:accent6>
      <a:hlink>
        <a:srgbClr val="3CB4E5"/>
      </a:hlink>
      <a:folHlink>
        <a:srgbClr val="F88D2B"/>
      </a:folHlink>
    </a:clrScheme>
    <a:fontScheme name="Office Them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1952</TotalTime>
  <Words>402</Words>
  <Application>Microsoft Office PowerPoint</Application>
  <PresentationFormat>Custom</PresentationFormat>
  <Paragraphs>86</Paragraphs>
  <Slides>15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Arial</vt:lpstr>
      <vt:lpstr>D-DIN Condensed</vt:lpstr>
      <vt:lpstr>D-DIN Exp</vt:lpstr>
      <vt:lpstr>Calibri</vt:lpstr>
      <vt:lpstr>DIN Condensed</vt:lpstr>
      <vt:lpstr>Sumo Red Theme</vt:lpstr>
      <vt:lpstr>Sumo White Theme</vt:lpstr>
      <vt:lpstr>Sumo Grey Theme</vt:lpstr>
      <vt:lpstr>Project Brief</vt:lpstr>
      <vt:lpstr>Introduction</vt:lpstr>
      <vt:lpstr>SUMO DIGITAL</vt:lpstr>
      <vt:lpstr>Studios</vt:lpstr>
      <vt:lpstr>Game Jams &amp; Sumo</vt:lpstr>
      <vt:lpstr>Slide 6</vt:lpstr>
      <vt:lpstr>Slide 7</vt:lpstr>
      <vt:lpstr>Case Study: Snake Pass</vt:lpstr>
      <vt:lpstr>Assignment</vt:lpstr>
      <vt:lpstr>Why Remove A Mechanic?</vt:lpstr>
      <vt:lpstr>Deliverable</vt:lpstr>
      <vt:lpstr>TIP: Game Jam Idea Generation</vt:lpstr>
      <vt:lpstr>TIP: Research &amp; Reference</vt:lpstr>
      <vt:lpstr>TIP: Playtest &amp; Iteration</vt:lpstr>
      <vt:lpstr>Slide 15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Game Design &amp; Creativity as Practical Skills</dc:title>
  <dc:creator>Joe Kinglake</dc:creator>
  <cp:lastModifiedBy>Games</cp:lastModifiedBy>
  <cp:revision>198</cp:revision>
  <dcterms:created xsi:type="dcterms:W3CDTF">2018-11-25T18:45:06Z</dcterms:created>
  <dcterms:modified xsi:type="dcterms:W3CDTF">2019-01-09T11:09:54Z</dcterms:modified>
</cp:coreProperties>
</file>